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60"/>
  </p:notesMasterIdLst>
  <p:sldIdLst>
    <p:sldId id="282" r:id="rId4"/>
    <p:sldId id="269" r:id="rId5"/>
    <p:sldId id="257" r:id="rId6"/>
    <p:sldId id="258" r:id="rId7"/>
    <p:sldId id="270" r:id="rId8"/>
    <p:sldId id="259" r:id="rId9"/>
    <p:sldId id="312" r:id="rId10"/>
    <p:sldId id="313" r:id="rId11"/>
    <p:sldId id="283" r:id="rId12"/>
    <p:sldId id="271" r:id="rId13"/>
    <p:sldId id="314" r:id="rId14"/>
    <p:sldId id="315" r:id="rId15"/>
    <p:sldId id="281" r:id="rId16"/>
    <p:sldId id="316" r:id="rId17"/>
    <p:sldId id="279" r:id="rId18"/>
    <p:sldId id="292" r:id="rId19"/>
    <p:sldId id="276" r:id="rId20"/>
    <p:sldId id="273" r:id="rId21"/>
    <p:sldId id="277" r:id="rId22"/>
    <p:sldId id="278" r:id="rId23"/>
    <p:sldId id="284" r:id="rId24"/>
    <p:sldId id="294" r:id="rId25"/>
    <p:sldId id="295" r:id="rId26"/>
    <p:sldId id="296" r:id="rId27"/>
    <p:sldId id="297" r:id="rId28"/>
    <p:sldId id="260" r:id="rId29"/>
    <p:sldId id="261" r:id="rId30"/>
    <p:sldId id="285" r:id="rId31"/>
    <p:sldId id="287" r:id="rId32"/>
    <p:sldId id="288" r:id="rId33"/>
    <p:sldId id="289" r:id="rId34"/>
    <p:sldId id="290" r:id="rId35"/>
    <p:sldId id="291" r:id="rId36"/>
    <p:sldId id="286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272" r:id="rId52"/>
    <p:sldId id="262" r:id="rId53"/>
    <p:sldId id="263" r:id="rId54"/>
    <p:sldId id="275" r:id="rId55"/>
    <p:sldId id="265" r:id="rId56"/>
    <p:sldId id="266" r:id="rId57"/>
    <p:sldId id="267" r:id="rId58"/>
    <p:sldId id="268" r:id="rId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79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7" autoAdjust="0"/>
    <p:restoredTop sz="95755"/>
  </p:normalViewPr>
  <p:slideViewPr>
    <p:cSldViewPr snapToGrid="0" snapToObjects="1">
      <p:cViewPr>
        <p:scale>
          <a:sx n="100" d="100"/>
          <a:sy n="100" d="100"/>
        </p:scale>
        <p:origin x="7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DD126-3AF0-4D10-910D-064A579DF25B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DD292-49D8-42AA-B0F2-538169E00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53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86C5E-4DEC-4645-8188-E94DE378ACC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17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86C5E-4DEC-4645-8188-E94DE378ACC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07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03DB-C1B7-BB4E-AEF4-4AA0CB6F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1AE338-C1D4-F646-AB07-ED5E98C70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7DA06-D88C-DF4A-9674-2BA42B6A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8F74C3-20E3-FD42-96A4-D24F38D9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BD5FF-6E90-6C4A-98B7-20A1EF5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28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75A18-18FA-E645-9A11-AD122476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EEC29-4110-3142-873F-1D66A69D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4B426-980F-3142-BA52-03093B7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BED5E-1DFE-794E-9421-01BF5A50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54E4B-AAAF-CD45-BCA5-D633BCEC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7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1751-2ED3-6F41-B46E-B84537BB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A64069-68C4-F645-A25D-188D0ADB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5B797-55FF-254E-AF1F-97EA774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9DDEA-7F6A-7341-9D71-D139F498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4D32-0A70-D547-AAC0-2DB6D319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9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C4B84-6581-DD48-BF5B-E776B61C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BBFCB-15B7-F14C-BD09-618C127B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4FF57-37D4-2B40-8B85-91A6949D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0434B3-6FBB-764F-954D-C7AC2614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E0BD09-AEF9-8148-970C-32BE7D0C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5DB51-D32D-654C-9EF6-D325F49D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75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1DC8C-66CA-2F4A-9AC9-67F05D3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41506-3A5F-134A-8780-954F34CA2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41E26-0ACF-CF4F-A2A2-5652335B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DD34EC-514E-7F4B-80AC-07B50F611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213C39-A467-7B47-A11C-1EAC69CC2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3EED01-F5CB-6640-815A-3B611CF8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4BBF52-4393-C044-8379-22E6EE74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73BC74-C054-7A4A-A8BD-DD95DB4B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7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6D3F9-A2D0-F540-803F-5B3F1F7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F49B1F-F153-F746-AB1C-D22CC55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B3DCED-91F8-5645-8E36-EBD11DD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85CB7-6F0C-F34B-9E4A-CD109E2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9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B41091-1165-EF43-BF01-4060A870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94B58F-0300-4643-AB82-90CDB390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C43C4-1171-564F-8B70-B6D32F8A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326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E44E-20D3-E146-8AC7-B21D4773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CE9B28-107B-0541-89C0-403A2725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581B4C-7BD7-AB41-8083-C4B1D434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A4025-EEAB-A646-938B-2955B9F8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44D7A-9AC1-9344-99A9-F36A0CC3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18F00-0F2C-0741-AD96-384AE8A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4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4C532-48CF-D647-AFDA-C9B12CE2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59BEE7-C0B5-854E-9E1F-19F839C49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9E255-917E-6446-84C4-9CBF73DD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8C4B2E-076C-6847-950A-2C3A8D16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197FC-C53D-064E-B68C-87E141B9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9617FE-591B-CC4B-8AA8-F14D61D2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58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85ACE-BBC4-F24F-BCF3-719DC394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DD3761-C97C-AA40-846C-37896EC5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14F9B6-3B2C-7944-8CCF-831B1059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EB22A4-13C4-C84B-A988-E03ED9AD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92E62-EAF9-1641-8B6F-E2CEAA18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502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7C227E-1AAB-5245-9970-780EAD1B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329FFE-2952-B243-A729-ED3EC1490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9140E8-0AB8-5342-BFF4-64420DD7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D13E5-F0F6-C246-B93C-360FD555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C0566-7342-4E40-AB47-A0033C57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71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54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39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0920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229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793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49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180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6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23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55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B2E78-212E-7741-A306-D56CE918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D465D-1E55-A241-8B0C-5D73AD2E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D738E-AA72-1448-BFBE-63DA8B9E7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5EEA6-E6D8-3D4C-9003-704D71BB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8AC44-C4C6-354E-953C-E12F7046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7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39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0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sh-tsang.medium.com/brief-review-rectified-linear-units-improve-restricted-boltzmann-machines-43724ede3ec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eepschool.ru/category/cv/" TargetMode="External"/><Relationship Id="rId13" Type="http://schemas.openxmlformats.org/officeDocument/2006/relationships/hyperlink" Target="https://t.me/c/2445031628/3/1623" TargetMode="External"/><Relationship Id="rId3" Type="http://schemas.openxmlformats.org/officeDocument/2006/relationships/hyperlink" Target="https://habr.com/ru/articles/896594/?ysclid=mhdor12eqh148088450" TargetMode="External"/><Relationship Id="rId7" Type="http://schemas.openxmlformats.org/officeDocument/2006/relationships/hyperlink" Target="https://pytorch.org/blog/a-primer-on-llm-post-training/" TargetMode="External"/><Relationship Id="rId12" Type="http://schemas.openxmlformats.org/officeDocument/2006/relationships/hyperlink" Target="https://huggingface.co/blog/lora-fast" TargetMode="External"/><Relationship Id="rId2" Type="http://schemas.openxmlformats.org/officeDocument/2006/relationships/hyperlink" Target="https://dzen.ru/a/Z9ma4LdbvhFdvdbs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eletype.in/@roma_cv/zagOtthBQSH" TargetMode="External"/><Relationship Id="rId11" Type="http://schemas.openxmlformats.org/officeDocument/2006/relationships/hyperlink" Target="https://github.com/GeeeekExplorer/nano-vllm" TargetMode="External"/><Relationship Id="rId5" Type="http://schemas.openxmlformats.org/officeDocument/2006/relationships/hyperlink" Target="https://github.com/EPC-MSU/EduNet-lectures/blob/dev-2.3/out/L10_Transformers.ipynb" TargetMode="External"/><Relationship Id="rId10" Type="http://schemas.openxmlformats.org/officeDocument/2006/relationships/hyperlink" Target="https://blog.deepschool.ru/category/dl/" TargetMode="External"/><Relationship Id="rId4" Type="http://schemas.openxmlformats.org/officeDocument/2006/relationships/hyperlink" Target="https://habr.com/ru/articles/935726/" TargetMode="External"/><Relationship Id="rId9" Type="http://schemas.openxmlformats.org/officeDocument/2006/relationships/hyperlink" Target="https://blog.deepschool.ru/category/architecture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eeeekExplorer/nano-vllm" TargetMode="External"/><Relationship Id="rId3" Type="http://schemas.openxmlformats.org/officeDocument/2006/relationships/hyperlink" Target="https://huggingface.co/papers/2506.17930" TargetMode="External"/><Relationship Id="rId7" Type="http://schemas.openxmlformats.org/officeDocument/2006/relationships/hyperlink" Target="https://visionbook.mit.edu/" TargetMode="External"/><Relationship Id="rId2" Type="http://schemas.openxmlformats.org/officeDocument/2006/relationships/hyperlink" Target="https://blog.deepschool.ru/cv/kto-za-rulyom-transformer/?utm_source=tg&amp;utm_medium=post&amp;utm_campaign=blog-article&amp;utm_content=deepschool&amp;utm_term=who's-driving-transformer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.me/c/2445031628/3/1344" TargetMode="External"/><Relationship Id="rId5" Type="http://schemas.openxmlformats.org/officeDocument/2006/relationships/hyperlink" Target="https://blog.deepschool.ru/llm/kak-yazykovye-modeli-nauchilis-videt/?utm_source=tg&amp;utm_medium=post&amp;utm_campaign=blog-article&amp;utm_content=deepschool&amp;utm_term=multimodal-llm-part-1" TargetMode="External"/><Relationship Id="rId4" Type="http://schemas.openxmlformats.org/officeDocument/2006/relationships/hyperlink" Target="https://github.com/unsplash/datasets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cikk-ds/cv-rocket" TargetMode="External"/><Relationship Id="rId13" Type="http://schemas.openxmlformats.org/officeDocument/2006/relationships/hyperlink" Target="https://github.com/sovit-123/fasterrcnn-pytorch-training-pipeline" TargetMode="External"/><Relationship Id="rId18" Type="http://schemas.openxmlformats.org/officeDocument/2006/relationships/hyperlink" Target="https://cs231n.stanford.edu/slides/2024/" TargetMode="External"/><Relationship Id="rId3" Type="http://schemas.openxmlformats.org/officeDocument/2006/relationships/hyperlink" Target="https://blog.deepschool.ru/cv/masked-image-modeling/?utm_source=tg&amp;utm_medium=post&amp;utm_campaign=blog-article&amp;utm_content=deepschool&amp;utm_term=digest-may2025" TargetMode="External"/><Relationship Id="rId7" Type="http://schemas.openxmlformats.org/officeDocument/2006/relationships/hyperlink" Target="https://github.com/gracikk-ds/cv-epam-course" TargetMode="External"/><Relationship Id="rId12" Type="http://schemas.openxmlformats.org/officeDocument/2006/relationships/hyperlink" Target="https://github.com/tintn/vision-transformer-from-scratch/blob/main/inspect.ipynb" TargetMode="External"/><Relationship Id="rId17" Type="http://schemas.openxmlformats.org/officeDocument/2006/relationships/hyperlink" Target="https://debuggercafe.com/rt-detr/" TargetMode="External"/><Relationship Id="rId2" Type="http://schemas.openxmlformats.org/officeDocument/2006/relationships/hyperlink" Target="https://huggingface.co/blog/vlms-2025" TargetMode="External"/><Relationship Id="rId16" Type="http://schemas.openxmlformats.org/officeDocument/2006/relationships/hyperlink" Target="https://debuggercafe.com/vision-transformer-from-scratch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gracikk-ds/hw-01-modeling/tree/fb2b1b3f5debff908522b89f014f8e0c8832b8f9" TargetMode="External"/><Relationship Id="rId11" Type="http://schemas.openxmlformats.org/officeDocument/2006/relationships/hyperlink" Target="https://debuggercafe.com/qwen2-vl/" TargetMode="External"/><Relationship Id="rId5" Type="http://schemas.openxmlformats.org/officeDocument/2006/relationships/hyperlink" Target="https://github.com/gracikk-ds/DeepLearningSchool" TargetMode="External"/><Relationship Id="rId15" Type="http://schemas.openxmlformats.org/officeDocument/2006/relationships/hyperlink" Target="https://github.com/sovit-123/vision_transformers" TargetMode="External"/><Relationship Id="rId10" Type="http://schemas.openxmlformats.org/officeDocument/2006/relationships/hyperlink" Target="https://debuggercafe.com/a-mixture-of-foundation-models-for-segmentation-and-detection-tasks/" TargetMode="External"/><Relationship Id="rId4" Type="http://schemas.openxmlformats.org/officeDocument/2006/relationships/hyperlink" Target="https://github.com/NielsRogge/Transformers-Tutorials?tab=readme-ov-file" TargetMode="External"/><Relationship Id="rId9" Type="http://schemas.openxmlformats.org/officeDocument/2006/relationships/hyperlink" Target="https://debuggercafe.com/exploring-fast-segment-anything/" TargetMode="External"/><Relationship Id="rId14" Type="http://schemas.openxmlformats.org/officeDocument/2006/relationships/hyperlink" Target="https://debuggercafe.com/fine-tuning-mask2former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data_light/articles/884726/" TargetMode="External"/><Relationship Id="rId2" Type="http://schemas.openxmlformats.org/officeDocument/2006/relationships/hyperlink" Target="https://habr.com/ru/companies/yandex/articles/886466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keylabs.ai/blog/maximizing-object-detection-yolov8-performance-tips/" TargetMode="External"/><Relationship Id="rId4" Type="http://schemas.openxmlformats.org/officeDocument/2006/relationships/hyperlink" Target="https://habr.com/ru/companies/data_light/articles/855336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3575" y="1868984"/>
            <a:ext cx="10555053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Архитектуры </a:t>
            </a:r>
            <a:r>
              <a:rPr lang="ru-RU" sz="5400" b="1" dirty="0" err="1">
                <a:solidFill>
                  <a:schemeClr val="bg1"/>
                </a:solidFill>
              </a:rPr>
              <a:t>Трансформеры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065922"/>
            <a:ext cx="106870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70439" y="929758"/>
                <a:ext cx="5829301" cy="22107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400" b="1" dirty="0">
                    <a:solidFill>
                      <a:schemeClr val="bg1"/>
                    </a:solidFill>
                  </a:rPr>
                  <a:t>Входное изображение</a:t>
                </a:r>
                <a:r>
                  <a:rPr lang="ru-RU" altLang="ru-RU" sz="24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Разбиение на </a:t>
                </a:r>
                <a:r>
                  <a:rPr lang="ru-RU" sz="2400" b="1" dirty="0" err="1">
                    <a:solidFill>
                      <a:schemeClr val="bg1"/>
                    </a:solidFill>
                  </a:rPr>
                  <a:t>патчи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b="1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b="1" dirty="0">
                    <a:solidFill>
                      <a:schemeClr val="bg1"/>
                    </a:solidFill>
                  </a:rPr>
                  <a:t>Количество </a:t>
                </a:r>
                <a:r>
                  <a:rPr lang="ru-RU" altLang="ru-RU" b="1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70439" y="929758"/>
                <a:ext cx="5829301" cy="2210777"/>
              </a:xfrm>
              <a:prstGeom prst="rect">
                <a:avLst/>
              </a:prstGeom>
              <a:blipFill>
                <a:blip r:embed="rId2"/>
                <a:stretch>
                  <a:fillRect l="-303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740" y="1114424"/>
            <a:ext cx="5930322" cy="504604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657334" y="6317229"/>
            <a:ext cx="4749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https://cs231n.stanford.edu/slides/2025/lecture_8.pdf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236973" y="3140535"/>
                <a:ext cx="5639952" cy="1760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Входное изображение размером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224×224×3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 :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Размер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патча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16×16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Количество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N =</a:t>
                </a:r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 (224/16)² = 196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Размерность встраивания: </a:t>
                </a:r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h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 = 768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Итоговая размерность: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[197, 768]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 </a:t>
                </a:r>
                <a:r>
                  <a:rPr lang="ru-RU" dirty="0" smtClean="0">
                    <a:solidFill>
                      <a:schemeClr val="bg1"/>
                    </a:solidFill>
                    <a:latin typeface="-apple-system"/>
                  </a:rPr>
                  <a:t/>
                </a:r>
                <a:br>
                  <a:rPr lang="ru-RU" dirty="0" smtClean="0">
                    <a:solidFill>
                      <a:schemeClr val="bg1"/>
                    </a:solidFill>
                    <a:latin typeface="-apple-system"/>
                  </a:rPr>
                </a:br>
                <a:r>
                  <a:rPr lang="ru-RU" dirty="0" smtClean="0">
                    <a:solidFill>
                      <a:schemeClr val="bg1"/>
                    </a:solidFill>
                    <a:latin typeface="-apple-system"/>
                  </a:rPr>
                  <a:t>(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196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+ 1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токен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класса)</a:t>
                </a: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73" y="3140535"/>
                <a:ext cx="5639952" cy="1760547"/>
              </a:xfrm>
              <a:prstGeom prst="rect">
                <a:avLst/>
              </a:prstGeom>
              <a:blipFill>
                <a:blip r:embed="rId4"/>
                <a:stretch>
                  <a:fillRect l="-973" t="-1730" b="-44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0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altLang="ru-RU" sz="4800" b="1" dirty="0">
                <a:solidFill>
                  <a:schemeClr val="bg1"/>
                </a:solidFill>
              </a:rPr>
              <a:t>Векторизация </a:t>
            </a:r>
            <a:r>
              <a:rPr lang="ru-RU" altLang="ru-RU" sz="4800" b="1" dirty="0" err="1">
                <a:solidFill>
                  <a:schemeClr val="bg1"/>
                </a:solidFill>
              </a:rPr>
              <a:t>патча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5724" y="824686"/>
                <a:ext cx="12020551" cy="4675811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400" b="1" dirty="0" smtClean="0">
                    <a:solidFill>
                      <a:schemeClr val="bg1"/>
                    </a:solidFill>
                  </a:rPr>
                  <a:t>Векторизация </a:t>
                </a:r>
                <a:r>
                  <a:rPr lang="ru-RU" altLang="ru-RU" sz="24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2400" dirty="0">
                    <a:solidFill>
                      <a:schemeClr val="bg1"/>
                    </a:solidFill>
                  </a:rPr>
                  <a:t>: </a:t>
                </a:r>
                <a:r>
                  <a:rPr lang="ru-RU" sz="2400" dirty="0">
                    <a:solidFill>
                      <a:schemeClr val="bg1"/>
                    </a:solidFill>
                  </a:rPr>
                  <a:t> каждый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400" dirty="0">
                    <a:solidFill>
                      <a:schemeClr val="bg1"/>
                    </a:solidFill>
                  </a:rPr>
                  <a:t> преобразуется в вектор фиксированной размерности</a:t>
                </a:r>
                <a:endParaRPr lang="ru-RU" altLang="ru-RU" sz="2400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b="1" dirty="0">
                    <a:solidFill>
                      <a:schemeClr val="bg1"/>
                    </a:solidFill>
                  </a:rPr>
                  <a:t>Линейная проекция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: Встраивание </a:t>
                </a:r>
                <a:r>
                  <a:rPr lang="ru-RU" altLang="ru-RU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 в заданную размерность</a:t>
                </a:r>
                <a:r>
                  <a:rPr lang="en-US" alt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i="1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b="1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b="1" dirty="0">
                    <a:solidFill>
                      <a:schemeClr val="bg1"/>
                    </a:solidFill>
                  </a:rPr>
                  <a:t> класса</a:t>
                </a:r>
                <a:r>
                  <a:rPr lang="ru-RU" altLang="ru-RU" i="1" dirty="0">
                    <a:solidFill>
                      <a:schemeClr val="bg1"/>
                    </a:solidFill>
                  </a:rPr>
                  <a:t>: 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добавляется специальный </a:t>
                </a:r>
                <a:r>
                  <a:rPr lang="ru-RU" altLang="ru-RU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 для агрегации информации</a:t>
                </a:r>
                <a:r>
                  <a:rPr lang="ru-RU" altLang="ru-RU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altLang="ru-RU" i="1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b="1" i="0" dirty="0">
                    <a:solidFill>
                      <a:schemeClr val="bg1"/>
                    </a:solidFill>
                    <a:latin typeface="+mj-lt"/>
                  </a:rPr>
                  <a:t>Позиционное кодирование</a:t>
                </a:r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4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 класса</a:t>
                </a:r>
                <a:endParaRPr lang="en-US" altLang="ru-RU" sz="20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</a:rPr>
                  <a:t>заданная скрытая размерность</a:t>
                </a: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5724" y="824686"/>
                <a:ext cx="12020551" cy="4675811"/>
              </a:xfrm>
              <a:prstGeom prst="rect">
                <a:avLst/>
              </a:prstGeom>
              <a:blipFill>
                <a:blip r:embed="rId2"/>
                <a:stretch>
                  <a:fillRect l="-1521" r="-25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3725948"/>
            <a:ext cx="6715125" cy="239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029200" y="6157865"/>
            <a:ext cx="7077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Итоговая размерность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: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[197, 768]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(196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патчей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+ 1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класса)</a:t>
            </a:r>
            <a:endParaRPr lang="ru-RU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5695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altLang="ru-RU" sz="4800" b="1" dirty="0">
                <a:solidFill>
                  <a:schemeClr val="bg1"/>
                </a:solidFill>
              </a:rPr>
              <a:t>Векторизация </a:t>
            </a:r>
            <a:r>
              <a:rPr lang="ru-RU" altLang="ru-RU" sz="4800" b="1" dirty="0" err="1">
                <a:solidFill>
                  <a:schemeClr val="bg1"/>
                </a:solidFill>
              </a:rPr>
              <a:t>патча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66699" y="890976"/>
                <a:ext cx="12020551" cy="3881940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 smtClean="0">
                    <a:solidFill>
                      <a:schemeClr val="bg1"/>
                    </a:solidFill>
                  </a:rPr>
                  <a:t>Векторизация </a:t>
                </a:r>
                <a:r>
                  <a:rPr lang="ru-RU" altLang="ru-RU" sz="22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 </a:t>
                </a:r>
                <a:r>
                  <a:rPr lang="ru-RU" sz="2200" dirty="0">
                    <a:solidFill>
                      <a:schemeClr val="bg1"/>
                    </a:solidFill>
                  </a:rPr>
                  <a:t> 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преобразуется в вектор фиксированной размерности</a:t>
                </a: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Линейная проекция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 Встраивание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в заданную размерность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sz="2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2200" i="1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 класса</a:t>
                </a:r>
                <a:r>
                  <a:rPr lang="ru-RU" altLang="ru-RU" sz="2200" i="1" dirty="0">
                    <a:solidFill>
                      <a:schemeClr val="bg1"/>
                    </a:solidFill>
                  </a:rPr>
                  <a:t>: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добавляется специальный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для агрегации информации</a:t>
                </a:r>
                <a:r>
                  <a:rPr lang="ru-RU" altLang="ru-RU" sz="22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altLang="ru-RU" sz="2200" i="1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200" b="1" i="0" dirty="0">
                    <a:solidFill>
                      <a:schemeClr val="bg1"/>
                    </a:solidFill>
                    <a:latin typeface="+mj-lt"/>
                  </a:rPr>
                  <a:t>Позиционное кодирование</a:t>
                </a:r>
                <a:r>
                  <a:rPr lang="ru-RU" sz="2200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класса</a:t>
                </a:r>
                <a:endParaRPr lang="en-US" altLang="ru-RU" sz="22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заданная скрытая размерность</a:t>
                </a: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66699" y="890976"/>
                <a:ext cx="12020551" cy="3881940"/>
              </a:xfrm>
              <a:prstGeom prst="rect">
                <a:avLst/>
              </a:prstGeom>
              <a:blipFill>
                <a:blip r:embed="rId2"/>
                <a:stretch>
                  <a:fillRect l="-142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75" y="3906393"/>
            <a:ext cx="5829300" cy="239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66699" y="6383179"/>
            <a:ext cx="7372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Итоговая размерность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: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[197, 768]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(196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патчей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+ 1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класса)</a:t>
            </a:r>
            <a:endParaRPr lang="ru-RU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675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422438"/>
            <a:ext cx="10313987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187779" y="1071255"/>
                <a:ext cx="8641896" cy="4181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400" b="1" dirty="0">
                    <a:solidFill>
                      <a:schemeClr val="bg1"/>
                    </a:solidFill>
                    <a:latin typeface="Inter"/>
                  </a:rPr>
                  <a:t>Гипотеза</a:t>
                </a:r>
                <a:r>
                  <a:rPr lang="ru-RU" altLang="ru-RU" sz="2400" dirty="0">
                    <a:solidFill>
                      <a:schemeClr val="bg1"/>
                    </a:solidFill>
                    <a:latin typeface="Inter"/>
                  </a:rPr>
                  <a:t> - </a:t>
                </a:r>
                <a:r>
                  <a:rPr lang="ru-RU" sz="2400" dirty="0" err="1" smtClean="0">
                    <a:solidFill>
                      <a:schemeClr val="bg1"/>
                    </a:solidFill>
                    <a:latin typeface="-apple-system"/>
                  </a:rPr>
                  <a:t>Трансформеры</a:t>
                </a:r>
                <a:r>
                  <a:rPr lang="ru-RU" sz="2400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-apple-system"/>
                  </a:rPr>
                  <a:t>не способны запоминать порядок или последовательность входов. Если </a:t>
                </a:r>
                <a:r>
                  <a:rPr lang="ru-RU" sz="2400" dirty="0" err="1">
                    <a:solidFill>
                      <a:schemeClr val="bg1"/>
                    </a:solidFill>
                    <a:latin typeface="-apple-system"/>
                  </a:rPr>
                  <a:t>патчи</a:t>
                </a:r>
                <a:r>
                  <a:rPr lang="ru-RU" sz="2400" dirty="0">
                    <a:solidFill>
                      <a:schemeClr val="bg1"/>
                    </a:solidFill>
                    <a:latin typeface="-apple-system"/>
                  </a:rPr>
                  <a:t> изображения переупорядочиваются, значение исходного изображения теряется.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smtClean="0">
                    <a:solidFill>
                      <a:schemeClr val="bg1"/>
                    </a:solidFill>
                    <a:latin typeface="Inter"/>
                  </a:rPr>
                  <a:t>локальные 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отношения между </a:t>
                </a:r>
                <a:r>
                  <a:rPr lang="ru-RU" altLang="ru-RU" sz="2000" dirty="0" err="1">
                    <a:solidFill>
                      <a:schemeClr val="bg1"/>
                    </a:solidFill>
                    <a:latin typeface="Inter"/>
                  </a:rPr>
                  <a:t>патчами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 могут быть очень полезными. НО в </a:t>
                </a:r>
                <a:r>
                  <a:rPr lang="en-US" altLang="ru-RU" sz="2000" dirty="0">
                    <a:solidFill>
                      <a:schemeClr val="bg1"/>
                    </a:solidFill>
                    <a:latin typeface="Inter"/>
                  </a:rPr>
                  <a:t>VIT 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е не передается информация о 2D структуре изображения</a:t>
                </a:r>
                <a:r>
                  <a:rPr lang="en-US" altLang="ru-RU" sz="2000" dirty="0">
                    <a:solidFill>
                      <a:schemeClr val="bg1"/>
                    </a:solidFill>
                    <a:latin typeface="Inter"/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теряется интуиция о позиции </a:t>
                </a:r>
                <a:r>
                  <a:rPr lang="ru-RU" altLang="ru-RU" sz="2000" dirty="0" err="1">
                    <a:solidFill>
                      <a:schemeClr val="bg1"/>
                    </a:solidFill>
                    <a:latin typeface="Inter"/>
                  </a:rPr>
                  <a:t>патчей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каждый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эмбеддинг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и [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cls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]-вектор будем складывать с определённым вектором из матрицы позиций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. 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Positional Encoding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может быть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заданныи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или обученным.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9" y="1071255"/>
                <a:ext cx="8641896" cy="4181081"/>
              </a:xfrm>
              <a:prstGeom prst="rect">
                <a:avLst/>
              </a:prstGeom>
              <a:blipFill>
                <a:blip r:embed="rId2"/>
                <a:stretch>
                  <a:fillRect l="-1129" t="-1020" r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0896" y="5412656"/>
            <a:ext cx="8188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5427" y="656561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https://kazemnejad.com/blog/transformer_architecture_positional_encoding/</a:t>
            </a:r>
          </a:p>
        </p:txBody>
      </p:sp>
    </p:spTree>
    <p:extLst>
      <p:ext uri="{BB962C8B-B14F-4D97-AF65-F5344CB8AC3E}">
        <p14:creationId xmlns:p14="http://schemas.microsoft.com/office/powerpoint/2010/main" val="459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422438"/>
            <a:ext cx="10313987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7779" y="1071255"/>
            <a:ext cx="86418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 smtClean="0">
                <a:solidFill>
                  <a:schemeClr val="bg1"/>
                </a:solidFill>
                <a:latin typeface="Arial" panose="020B0604020202020204" pitchFamily="34" charset="0"/>
              </a:rPr>
              <a:t>Абсолютное позиционное кодирование: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 smtClean="0">
                <a:solidFill>
                  <a:schemeClr val="bg1"/>
                </a:solidFill>
                <a:latin typeface="Arial" panose="020B0604020202020204" pitchFamily="34" charset="0"/>
              </a:rPr>
              <a:t>1 заданное, напр. гармоническое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 smtClean="0">
                <a:solidFill>
                  <a:schemeClr val="bg1"/>
                </a:solidFill>
                <a:latin typeface="Arial" panose="020B0604020202020204" pitchFamily="34" charset="0"/>
              </a:rPr>
              <a:t>2 </a:t>
            </a:r>
            <a:r>
              <a:rPr lang="ru-RU" altLang="ru-RU" sz="22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обучяемое</a:t>
            </a:r>
            <a:r>
              <a:rPr lang="ru-RU" altLang="ru-RU" sz="2200" dirty="0" smtClean="0">
                <a:solidFill>
                  <a:schemeClr val="bg1"/>
                </a:solidFill>
                <a:latin typeface="Arial" panose="020B0604020202020204" pitchFamily="34" charset="0"/>
              </a:rPr>
              <a:t> (в </a:t>
            </a:r>
            <a:r>
              <a:rPr lang="en-US" altLang="ru-RU" sz="22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ViT</a:t>
            </a:r>
            <a:r>
              <a:rPr lang="en-US" altLang="ru-RU" sz="2200" dirty="0" smtClean="0">
                <a:solidFill>
                  <a:schemeClr val="bg1"/>
                </a:solidFill>
                <a:latin typeface="Arial" panose="020B0604020202020204" pitchFamily="34" charset="0"/>
              </a:rPr>
              <a:t>) - </a:t>
            </a:r>
            <a:r>
              <a:rPr lang="ru-RU" dirty="0">
                <a:solidFill>
                  <a:schemeClr val="bg1"/>
                </a:solidFill>
              </a:rPr>
              <a:t>Для каждой позиции </a:t>
            </a:r>
            <a:r>
              <a:rPr lang="ru-RU" dirty="0" err="1">
                <a:solidFill>
                  <a:schemeClr val="bg1"/>
                </a:solidFill>
              </a:rPr>
              <a:t>патча</a:t>
            </a:r>
            <a:r>
              <a:rPr lang="ru-RU" dirty="0">
                <a:solidFill>
                  <a:schemeClr val="bg1"/>
                </a:solidFill>
              </a:rPr>
              <a:t> (например, 14×14 = 196 </a:t>
            </a:r>
            <a:r>
              <a:rPr lang="ru-RU" dirty="0" err="1">
                <a:solidFill>
                  <a:schemeClr val="bg1"/>
                </a:solidFill>
              </a:rPr>
              <a:t>патчей</a:t>
            </a:r>
            <a:r>
              <a:rPr lang="ru-RU" dirty="0">
                <a:solidFill>
                  <a:schemeClr val="bg1"/>
                </a:solidFill>
              </a:rPr>
              <a:t>) задаётся обучаемый вектор, добавляемый к </a:t>
            </a:r>
            <a:r>
              <a:rPr lang="ru-RU" dirty="0" err="1">
                <a:solidFill>
                  <a:schemeClr val="bg1"/>
                </a:solidFill>
              </a:rPr>
              <a:t>эмбеддингу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патча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2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0896" y="5412656"/>
            <a:ext cx="8188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 err="1">
                <a:solidFill>
                  <a:schemeClr val="bg1"/>
                </a:solidFill>
                <a:latin typeface="-apple-system"/>
              </a:rPr>
              <a:t>Трансформеры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не способны запоминать порядок или последовательность входов. Если 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 изображения переупорядочиваются, значение исходного изображения теряется.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5427" y="656561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https://kazemnejad.com/blog/transformer_architecture_positional_encoding/</a:t>
            </a:r>
          </a:p>
        </p:txBody>
      </p:sp>
    </p:spTree>
    <p:extLst>
      <p:ext uri="{BB962C8B-B14F-4D97-AF65-F5344CB8AC3E}">
        <p14:creationId xmlns:p14="http://schemas.microsoft.com/office/powerpoint/2010/main" val="307897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CLS token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3018" y="1071256"/>
            <a:ext cx="83937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В моделях BERT-</a:t>
            </a:r>
            <a:r>
              <a:rPr lang="en-US" sz="2200" dirty="0">
                <a:solidFill>
                  <a:schemeClr val="bg1"/>
                </a:solidFill>
              </a:rPr>
              <a:t>like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используется для классификации.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- Это служебный дополнительный 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для классификатора, который вставляют в начало.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Выходной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подается в </a:t>
            </a:r>
            <a:r>
              <a:rPr lang="ru-RU" sz="2200" dirty="0" err="1">
                <a:solidFill>
                  <a:schemeClr val="bg1"/>
                </a:solidFill>
              </a:rPr>
              <a:t>Classification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Head</a:t>
            </a:r>
            <a:r>
              <a:rPr lang="ru-RU" sz="2200" dirty="0">
                <a:solidFill>
                  <a:schemeClr val="bg1"/>
                </a:solidFill>
              </a:rPr>
              <a:t> для принятия итогового решения.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процессе обучения модель учится складывать в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этого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знания о всем изображении.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от авторов статьи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]-вектор изначально инициализируется нулями и имеет размер (1 x D) и учится также как и вся модель, т.е. это еще один обучаемый вектор-параметр нашей модели.</a:t>
            </a:r>
            <a:endParaRPr lang="ru-RU" sz="22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19872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2ECD7-C8D8-F41E-C38E-BBC8F019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27509-903E-E01E-33B5-97F79745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C650F4F-1A03-E717-FB68-9461B5A19924}"/>
              </a:ext>
            </a:extLst>
          </p:cNvPr>
          <p:cNvSpPr/>
          <p:nvPr/>
        </p:nvSpPr>
        <p:spPr>
          <a:xfrm>
            <a:off x="7067302" y="6550223"/>
            <a:ext cx="5046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https://cs231n.stanford.edu/slides/2025/lecture_8.pdf#page=5.00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1E9222-97FC-15A2-A99E-9D712545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81" y="952500"/>
            <a:ext cx="10515599" cy="55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Transformer blocks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—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трансформера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Каждый 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блоков получает на вход и возвращает на выход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размерности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+ 1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блок задан: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𝑀𝐻𝑆𝐴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𝐿𝑛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b="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𝐿𝑛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В классическом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трансформер</a:t>
                </a:r>
                <a:r>
                  <a:rPr lang="ru-RU" sz="2000" dirty="0">
                    <a:solidFill>
                      <a:schemeClr val="bg1"/>
                    </a:solidFill>
                  </a:rPr>
                  <a:t>-блоке используется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а не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BatchNorm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dirty="0">
                    <a:solidFill>
                      <a:schemeClr val="bg1"/>
                    </a:solidFill>
                  </a:rPr>
                  <a:t> тоже оставили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l-GR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𝐺𝑀𝐿𝑃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каждого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path: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𝐷𝑟𝑜𝑝𝑂𝑢𝑡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𝑟𝑜𝑝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𝐺𝑒𝐿𝑈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d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u-RU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solidFill>
                      <a:schemeClr val="bg1"/>
                    </a:solidFill>
                  </a:rPr>
                  <a:t> –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i="1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на выходе, промежуточное состояние и вход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Число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эмбеддингов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 их размерность не меняется при прохождении через все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-блоки сети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ru-RU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  <a:blipFill>
                <a:blip r:embed="rId2"/>
                <a:stretch>
                  <a:fillRect l="-849" t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7522" y="6121309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80515" y="6231581"/>
            <a:ext cx="4811485" cy="461665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— подход (слева) работает лучше,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/>
            </a:r>
            <a:b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чем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post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(справа). И фактически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стал стандартом.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149" name="Picture 5" descr="https://blog.deepschool.ru/wp-content/uploads/2024/08/vit_4-1024x6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45" y="3368769"/>
            <a:ext cx="4473575" cy="26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4453" y="6554400"/>
            <a:ext cx="7173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https://stackoverflow.com/questions/70065235/understanding-torch-nn-layernorm-in-nlp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7522" y="634295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https://d2l.ai/chapter_attention-mechanisms-and-transformers/vision-transformer.html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9055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8323119" y="1381871"/>
            <a:ext cx="3868882" cy="220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600" dirty="0">
              <a:solidFill>
                <a:schemeClr val="bg1"/>
              </a:solidFill>
              <a:latin typeface="Menlo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613177" y="3447259"/>
            <a:ext cx="2233469" cy="2996670"/>
            <a:chOff x="7867436" y="3748534"/>
            <a:chExt cx="2233469" cy="2996670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15" name="TextBox 14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ru-RU" altLang="ru-RU" sz="1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𝑉</m:t>
                          </m:r>
                        </m:e>
                      </m:d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𝐶𝑜𝑛𝑐𝑎𝑡</m:t>
                      </m:r>
                      <m:d>
                        <m:d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…, </m:t>
                          </m:r>
                          <m:r>
                            <a:rPr lang="ru-RU" altLang="ru-RU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𝑂</m:t>
                          </m:r>
                        </m:sup>
                      </m:sSup>
                      <m:r>
                        <a:rPr lang="ru-RU" altLang="ru-RU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altLang="ru-RU" sz="1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где:</m:t>
                      </m:r>
                    </m:oMath>
                  </m:oMathPara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= </m:t>
                    </m:r>
                    <m:r>
                      <a:rPr lang="ru-RU" altLang="ru-RU" sz="1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Queries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запросы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Keys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ключи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значения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— размерность ключей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</m:e>
                      <m:sup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 — матрица проекции голов внимания  (по сути перемешивание признаков)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Процесс вычисления внимания для каждой головы </a:t>
                </a:r>
                <a14:m>
                  <m:oMath xmlns:m="http://schemas.openxmlformats.org/officeDocument/2006/math"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Линейные проекции: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Скалярное произведение: </a:t>
                </a:r>
                <a14:m>
                  <m:oMath xmlns:m="http://schemas.openxmlformats.org/officeDocument/2006/math">
                    <m:r>
                      <a:rPr lang="ru-RU" altLang="ru-RU" sz="18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𝑄</m:t>
                    </m:r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𝐾</m:t>
                        </m:r>
                      </m:e>
                      <m:sup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Масштабирование: деление на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altLang="ru-RU" sz="18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err="1">
                    <a:solidFill>
                      <a:schemeClr val="bg1"/>
                    </a:solidFill>
                  </a:rPr>
                  <a:t>Softmax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нормализация весов внимания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Взвешенная сумма: умножение на значения 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blipFill>
                <a:blip r:embed="rId4"/>
                <a:stretch>
                  <a:fillRect l="-173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12570" y="6430713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5" y="6425503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</a:rPr>
              <a:t>размерность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826416" y="612712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 В оригинальной статьи по </a:t>
            </a:r>
            <a:r>
              <a:rPr lang="ru-RU" altLang="ru-RU" sz="1400" dirty="0" err="1">
                <a:solidFill>
                  <a:schemeClr val="bg1"/>
                </a:solidFill>
              </a:rPr>
              <a:t>ViT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err="1">
                <a:solidFill>
                  <a:schemeClr val="bg1"/>
                </a:solidFill>
              </a:rPr>
              <a:t>self-attention</a:t>
            </a:r>
            <a:r>
              <a:rPr lang="ru-RU" altLang="ru-RU" sz="1400" dirty="0">
                <a:solidFill>
                  <a:schemeClr val="bg1"/>
                </a:solidFill>
              </a:rPr>
              <a:t> имеет </a:t>
            </a:r>
            <a:r>
              <a:rPr lang="ru-RU" altLang="ru-RU" sz="1400" dirty="0" err="1">
                <a:solidFill>
                  <a:schemeClr val="bg1"/>
                </a:solidFill>
              </a:rPr>
              <a:t>Dropout</a:t>
            </a:r>
            <a:r>
              <a:rPr lang="ru-RU" altLang="ru-RU" sz="1400" dirty="0">
                <a:solidFill>
                  <a:schemeClr val="bg1"/>
                </a:solidFill>
              </a:rPr>
              <a:t> слои,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25513" y="6425503"/>
            <a:ext cx="352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1085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b="49740"/>
          <a:stretch/>
        </p:blipFill>
        <p:spPr bwMode="auto">
          <a:xfrm>
            <a:off x="344156" y="3934022"/>
            <a:ext cx="6392943" cy="2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3603" y="6550223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https://habr.com/ru/articles/925050/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формально задаёт вопрос от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к другим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патчам</a:t>
                </a:r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𝐾𝑒𝑦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есть ли у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ответ на этот вопрос, а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содержит «значения» — фактические данные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которые используются для формирования итогового представления.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𝑠𝑜𝑓𝑡𝑚𝑎𝑥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f>
                      <m:f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𝑄</m:t>
                        </m:r>
                        <m:sSup>
                          <m:sSup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— это матрицы внимания, которые показывают, насколько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должен «обращать внимание»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сколько информации каждый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dirty="0">
                    <a:solidFill>
                      <a:schemeClr val="bg1"/>
                    </a:solidFill>
                  </a:rPr>
                  <a:t> должен получить от остальных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-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изображения с учётом весов внимания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𝑎𝑡𝑡𝑛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𝑝𝑟𝑜𝑏𝑠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  <a:blipFill>
                <a:blip r:embed="rId5"/>
                <a:stretch>
                  <a:fillRect t="-570" r="-1351" b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t="55900" r="1296" b="2605"/>
          <a:stretch/>
        </p:blipFill>
        <p:spPr bwMode="auto">
          <a:xfrm>
            <a:off x="334306" y="1833453"/>
            <a:ext cx="6392943" cy="19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15136" y="5957989"/>
            <a:ext cx="511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latin typeface="+mj-lt"/>
              </a:rPr>
              <a:t>На самом деле можно получить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Q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W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K</a:t>
            </a:r>
            <a:r>
              <a:rPr lang="ru-RU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/>
            </a:r>
            <a:br>
              <a:rPr lang="ru-RU" b="0" i="0" dirty="0">
                <a:solidFill>
                  <a:schemeClr val="bg1"/>
                </a:solidFill>
                <a:latin typeface="Cambria Math" panose="02040503050406030204" pitchFamily="18" charset="0"/>
              </a:rPr>
            </a:br>
            <a:r>
              <a:rPr lang="en-US" b="0" i="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одной проекцией+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split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или 1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-d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свертками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203081" y="6503060"/>
            <a:ext cx="32592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4189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681" b="2536"/>
          <a:stretch/>
        </p:blipFill>
        <p:spPr>
          <a:xfrm>
            <a:off x="6798592" y="952500"/>
            <a:ext cx="5255867" cy="52863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Гипотеза</a:t>
                </a:r>
                <a:r>
                  <a:rPr lang="ru-RU" sz="2000" dirty="0">
                    <a:solidFill>
                      <a:schemeClr val="bg1"/>
                    </a:solidFill>
                  </a:rPr>
                  <a:t>: блок внимания формирует один признак.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По аналогии с картами признаков в сверточных сетях - каждая "голова" учит отдельное подпространство признаков (учит представления входных данных).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Такая гипотеза называется многоголовое-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само-внимание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(multi-head self attention)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:</a:t>
                </a:r>
                <a:endParaRPr lang="ru-RU" sz="2000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𝑐𝑜𝑛𝑐𝑎𝑡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 …; </m:t>
                          </m:r>
                          <m:r>
                            <a:rPr lang="en-US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где</a:t>
                </a:r>
                <a:r>
                  <a:rPr lang="en-US" dirty="0">
                    <a:solidFill>
                      <a:schemeClr val="bg1"/>
                    </a:solidFill>
                  </a:rPr>
                  <a:t>: 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en-US" dirty="0" err="1">
                    <a:solidFill>
                      <a:schemeClr val="bg1"/>
                    </a:solidFill>
                  </a:rPr>
                  <a:t>матрица</a:t>
                </a:r>
                <a:r>
                  <a:rPr lang="ru-RU" dirty="0">
                    <a:solidFill>
                      <a:schemeClr val="bg1"/>
                    </a:solidFill>
                  </a:rPr>
                  <a:t> проекции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весов</a:t>
                </a:r>
                <a:r>
                  <a:rPr lang="ru-RU" dirty="0">
                    <a:solidFill>
                      <a:schemeClr val="bg1"/>
                    </a:solidFill>
                  </a:rPr>
                  <a:t> каждой головы</a:t>
                </a:r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r>
                  <a:rPr lang="ru-RU" dirty="0">
                    <a:solidFill>
                      <a:schemeClr val="bg1"/>
                    </a:solidFill>
                  </a:rPr>
                  <a:t>Благодаря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матрице разные представления комбинируются!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Пусть: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– </m:t>
                    </m:r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число голов внимания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, тогда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  <a:blipFill>
                <a:blip r:embed="rId4"/>
                <a:stretch>
                  <a:fillRect l="-937" t="-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𝐻𝑒𝑎𝑑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𝑝𝑎𝑟𝑡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93017" y="906156"/>
            <a:ext cx="57351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Часто головная часть формируется из </a:t>
            </a:r>
            <a:r>
              <a:rPr lang="en-US" sz="2400" b="1" dirty="0">
                <a:solidFill>
                  <a:schemeClr val="bg1"/>
                </a:solidFill>
              </a:rPr>
              <a:t>[</a:t>
            </a:r>
            <a:r>
              <a:rPr lang="en-US" sz="2400" b="1" dirty="0" err="1">
                <a:solidFill>
                  <a:schemeClr val="bg1"/>
                </a:solidFill>
              </a:rPr>
              <a:t>cls</a:t>
            </a:r>
            <a:r>
              <a:rPr lang="en-US" sz="2400" b="1" dirty="0">
                <a:solidFill>
                  <a:schemeClr val="bg1"/>
                </a:solidFill>
              </a:rPr>
              <a:t>]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патча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ru-RU" sz="2400" b="1" i="1" dirty="0">
                <a:solidFill>
                  <a:schemeClr val="bg1"/>
                </a:solidFill>
                <a:latin typeface="Cambria Math" panose="02040503050406030204" pitchFamily="18" charset="0"/>
              </a:rPr>
              <a:t>Иногда среднее </a:t>
            </a:r>
            <a:r>
              <a:rPr lang="ru-RU" sz="2400" b="1" i="1" dirty="0" err="1">
                <a:solidFill>
                  <a:schemeClr val="bg1"/>
                </a:solidFill>
                <a:latin typeface="Cambria Math" panose="02040503050406030204" pitchFamily="18" charset="0"/>
              </a:rPr>
              <a:t>патчей</a:t>
            </a:r>
            <a:endParaRPr lang="ru-RU" sz="20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1026" name="Picture 2" descr="https://blog.deepschool.ru/wp-content/uploads/2023/01/vit_8-1024x9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86" y="952499"/>
            <a:ext cx="6347510" cy="56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4409" y="3876555"/>
            <a:ext cx="5492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Inter"/>
              </a:rPr>
              <a:t>Замечание о количестве </a:t>
            </a:r>
            <a:r>
              <a:rPr lang="ru-RU" b="1" dirty="0" err="1">
                <a:solidFill>
                  <a:schemeClr val="bg1"/>
                </a:solidFill>
                <a:latin typeface="Inter"/>
              </a:rPr>
              <a:t>патчей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 N.</a:t>
            </a:r>
            <a:r>
              <a:rPr lang="ru-RU" dirty="0">
                <a:solidFill>
                  <a:schemeClr val="bg1"/>
                </a:solidFill>
                <a:latin typeface="Inter"/>
              </a:rPr>
              <a:t> Обычно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ViT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предобучают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больших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датасетах</a:t>
            </a:r>
            <a:r>
              <a:rPr lang="ru-RU" dirty="0">
                <a:solidFill>
                  <a:schemeClr val="bg1"/>
                </a:solidFill>
                <a:latin typeface="Inter"/>
              </a:rPr>
              <a:t>, а затем делают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сравнительно небольших наборах данных. Часто бывает полезно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файнтюнить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большем разрешении по сравнению с разрешением при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предобучении</a:t>
            </a:r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5BD41-4CCB-1292-E5B1-4FA30F403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𝑳𝒂𝒚𝒆𝒓𝑵𝒐𝒓𝒎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E76930E4-693A-51ED-33AD-8FDBE6BCC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0ADB6E1-CE01-E4A7-1076-6A10A84BC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C6D99CE-9680-11FE-FCB9-B7C704012619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ED3477-D664-C49C-1CD0-8F2CFF0A9F58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4EE77B5-159A-7042-8809-A45B5E8C4B00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DB187-B0A1-82D1-B191-BE4F7509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7" y="1175460"/>
            <a:ext cx="10245962" cy="52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84758-2CF9-2A1D-19D7-DEB24EA0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𝑳𝒂𝒚𝒆𝒓𝑵𝒐𝒓𝒎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453C579D-C355-BF6E-4D68-CA74EA898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80FC35-C1D4-2308-D2C0-9D603F845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E3E3ED-0130-2CED-DCE3-9DC3E1FC1B31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58A2CC-150F-2362-8DAF-C4FD63FC5ECE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D66480-80C6-4E9C-2CA6-7FC1722C7669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822C89-74FF-3F4D-0A76-66EFB6BA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0064"/>
            <a:ext cx="7772400" cy="40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5462B-CC84-FE35-177F-B0E014F0F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𝑮𝑴𝑳𝑷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8EE93FA3-5DAA-C1EE-0B9F-E8CE6BE3E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1A75AA2-CC85-7489-28A4-15A96C379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7587B3-CB23-19AA-9E6A-283AE866F6FF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85FA58-E614-ECCB-AE60-D6615517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0064"/>
            <a:ext cx="7772400" cy="403787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7A66F-69BF-74A8-8057-2C688C7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557478"/>
            <a:ext cx="7772400" cy="40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91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F4D75-CDEC-43D5-663A-D78EFDD4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𝑴𝑶𝑬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6C81CCE0-F580-F10D-3D36-A39119292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CDDDF9A-0D6E-58B2-AA54-828B28E55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5832868-93D7-D0A6-FF15-D484DD221A92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C97AB2-05BB-93F3-5D51-9984F0A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3566"/>
            <a:ext cx="7772400" cy="39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56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0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 - Миксеры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3763814"/>
            <a:ext cx="11593698" cy="2796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8940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Проблема </a:t>
            </a:r>
            <a:r>
              <a:rPr lang="en-US" sz="2400" dirty="0">
                <a:solidFill>
                  <a:schemeClr val="bg1"/>
                </a:solidFill>
              </a:rPr>
              <a:t>VIT – </a:t>
            </a:r>
            <a:r>
              <a:rPr lang="ru-RU" sz="2400" dirty="0">
                <a:solidFill>
                  <a:schemeClr val="bg1"/>
                </a:solidFill>
              </a:rPr>
              <a:t>широкие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не учитывают мелкие детали  - не возможно </a:t>
            </a:r>
            <a:r>
              <a:rPr lang="en-US" i="1" dirty="0">
                <a:solidFill>
                  <a:schemeClr val="bg1"/>
                </a:solidFill>
              </a:rPr>
              <a:t>pixel-level</a:t>
            </a:r>
            <a:r>
              <a:rPr lang="ru-RU" i="1" dirty="0">
                <a:solidFill>
                  <a:schemeClr val="bg1"/>
                </a:solidFill>
              </a:rPr>
              <a:t> предсказание.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i="1" dirty="0">
                <a:solidFill>
                  <a:schemeClr val="bg1"/>
                </a:solidFill>
              </a:rPr>
              <a:t>Чем выше глубина, чем меньше необходимо внимание к деталям – более абстрактные признаки.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sz="2000" i="1" dirty="0">
                <a:solidFill>
                  <a:schemeClr val="bg1"/>
                </a:solidFill>
              </a:rPr>
              <a:t>Идея - </a:t>
            </a:r>
            <a:r>
              <a:rPr lang="en-US" sz="2000" i="1" dirty="0">
                <a:solidFill>
                  <a:schemeClr val="bg1"/>
                </a:solidFill>
              </a:rPr>
              <a:t>Hierarchical Vision Transformer using Shifted Windows</a:t>
            </a:r>
            <a:r>
              <a:rPr lang="ru-RU" sz="2000" i="1" dirty="0">
                <a:solidFill>
                  <a:schemeClr val="bg1"/>
                </a:solidFill>
              </a:rPr>
              <a:t> (</a:t>
            </a:r>
            <a:r>
              <a:rPr lang="en-US" sz="2000" i="1" dirty="0">
                <a:solidFill>
                  <a:schemeClr val="bg1"/>
                </a:solidFill>
              </a:rPr>
              <a:t>SWIN) – </a:t>
            </a:r>
            <a:r>
              <a:rPr lang="ru-RU" sz="2000" i="1" dirty="0">
                <a:solidFill>
                  <a:schemeClr val="bg1"/>
                </a:solidFill>
              </a:rPr>
              <a:t>каждый слой должен иметь свой размер </a:t>
            </a:r>
            <a:r>
              <a:rPr lang="ru-RU" sz="2000" i="1" dirty="0" err="1">
                <a:solidFill>
                  <a:schemeClr val="bg1"/>
                </a:solidFill>
              </a:rPr>
              <a:t>патча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2050" name="Picture 2" descr="https://habrastorage.org/r/w1560/getpro/habr/upload_files/c50/b87/551/c50b875512403f6399510cc736088b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69" y="3610740"/>
            <a:ext cx="8828768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313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5145477" cy="4923753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первый слой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4х4, - позволяет обрабатывать более мелкий контекст. Далее 8х8…32х32</a:t>
            </a:r>
          </a:p>
          <a:p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Patch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Merging</a:t>
            </a:r>
            <a:r>
              <a:rPr lang="ru-RU" sz="2400" dirty="0">
                <a:solidFill>
                  <a:schemeClr val="bg1"/>
                </a:solidFill>
              </a:rPr>
              <a:t> конкатенирует </a:t>
            </a:r>
            <a:r>
              <a:rPr lang="ru-RU" sz="2400" dirty="0" err="1">
                <a:solidFill>
                  <a:schemeClr val="bg1"/>
                </a:solidFill>
              </a:rPr>
              <a:t>фичи</a:t>
            </a:r>
            <a:r>
              <a:rPr lang="ru-RU" sz="2400" dirty="0">
                <a:solidFill>
                  <a:schemeClr val="bg1"/>
                </a:solidFill>
              </a:rPr>
              <a:t> соседних </a:t>
            </a:r>
            <a:r>
              <a:rPr lang="ru-RU" sz="2400" dirty="0" err="1">
                <a:solidFill>
                  <a:schemeClr val="bg1"/>
                </a:solidFill>
              </a:rPr>
              <a:t>токенов</a:t>
            </a:r>
            <a:r>
              <a:rPr lang="ru-RU" sz="2400" dirty="0">
                <a:solidFill>
                  <a:schemeClr val="bg1"/>
                </a:solidFill>
              </a:rPr>
              <a:t> (в окне 2х2) и понижает размерность, получая более высокоуровневое представление.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каждый </a:t>
            </a:r>
            <a:r>
              <a:rPr lang="ru-RU" sz="2400" i="1" dirty="0" err="1">
                <a:solidFill>
                  <a:schemeClr val="bg1"/>
                </a:solidFill>
              </a:rPr>
              <a:t>Stage</a:t>
            </a:r>
            <a:r>
              <a:rPr lang="ru-RU" sz="2400" i="1" dirty="0">
                <a:solidFill>
                  <a:schemeClr val="bg1"/>
                </a:solidFill>
              </a:rPr>
              <a:t>-а</a:t>
            </a:r>
            <a:r>
              <a:rPr lang="ru-RU" sz="2400" dirty="0">
                <a:solidFill>
                  <a:schemeClr val="bg1"/>
                </a:solidFill>
              </a:rPr>
              <a:t> образует «карты» признаков, содержащие информацию на разных пространственных масштабах,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Это позволяет получить иерархическое представление изображен</a:t>
            </a:r>
            <a:r>
              <a:rPr lang="ru-RU" dirty="0">
                <a:solidFill>
                  <a:schemeClr val="bg1"/>
                </a:solidFill>
              </a:rPr>
              <a:t>ия, 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3074" name="Picture 2" descr="Обзор архитектуры Swin Transformer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42" y="2272460"/>
            <a:ext cx="6950258" cy="398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566166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Локальность обработки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позволяет учитывать отношения близости между соседними пикселями,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может затруднять понимание глобального контекста изображения.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Фиксированный размер фильтра не всегда оптимален для захвата объекта.</a:t>
            </a:r>
          </a:p>
          <a:p>
            <a:r>
              <a:rPr lang="ru-RU" b="1" dirty="0">
                <a:solidFill>
                  <a:schemeClr val="bg1"/>
                </a:solidFill>
              </a:rPr>
              <a:t>Инвариантность обработки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Фильтр одинаково действует независимо от масштаба, положения, поворота объекта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для задач ряда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минус, важно что улыбка –кончики рта вверх а не в низ (см. идею капсульных сетей).</a:t>
            </a:r>
          </a:p>
          <a:p>
            <a:r>
              <a:rPr lang="ru-RU" b="1" dirty="0">
                <a:solidFill>
                  <a:schemeClr val="bg1"/>
                </a:solidFill>
              </a:rPr>
              <a:t>Рецептивное поле за счет глубины</a:t>
            </a:r>
          </a:p>
          <a:p>
            <a:pPr marL="685800" lvl="2">
              <a:spcBef>
                <a:spcPts val="1000"/>
              </a:spcBef>
            </a:pPr>
            <a:r>
              <a:rPr lang="ru-RU" sz="2400" dirty="0">
                <a:solidFill>
                  <a:schemeClr val="bg1"/>
                </a:solidFill>
              </a:rPr>
              <a:t>Чтобы «увидеть» далёкие части изображения, 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lang="ru-RU" sz="2400" dirty="0">
                <a:solidFill>
                  <a:schemeClr val="bg1"/>
                </a:solidFill>
              </a:rPr>
              <a:t> должна накапливать </a:t>
            </a:r>
            <a:r>
              <a:rPr lang="ru-RU" sz="2400" dirty="0" err="1">
                <a:solidFill>
                  <a:schemeClr val="bg1"/>
                </a:solidFill>
              </a:rPr>
              <a:t>receptive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field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 съедает мелкие локальные детали – для задач </a:t>
            </a:r>
            <a:r>
              <a:rPr lang="en-US" dirty="0" err="1">
                <a:solidFill>
                  <a:schemeClr val="bg1"/>
                </a:solidFill>
              </a:rPr>
              <a:t>objdet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semseg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минус. Также глубина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оказывается ограниченной.</a:t>
            </a:r>
          </a:p>
          <a:p>
            <a:r>
              <a:rPr lang="ru-RU" b="1" dirty="0">
                <a:solidFill>
                  <a:schemeClr val="bg1"/>
                </a:solidFill>
              </a:rPr>
              <a:t>Небольшое число параметров в слое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Упрощение задачи обучения на небольших данных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Уменьшает емкость сети при </a:t>
            </a:r>
            <a:r>
              <a:rPr lang="ru-RU" dirty="0" err="1">
                <a:solidFill>
                  <a:schemeClr val="bg1"/>
                </a:solidFill>
              </a:rPr>
              <a:t>предобучении</a:t>
            </a:r>
            <a:r>
              <a:rPr lang="ru-RU" dirty="0">
                <a:solidFill>
                  <a:schemeClr val="bg1"/>
                </a:solidFill>
              </a:rPr>
              <a:t> на очень больших наборах данных (напр. </a:t>
            </a:r>
            <a:r>
              <a:rPr lang="en-US" dirty="0">
                <a:solidFill>
                  <a:schemeClr val="bg1"/>
                </a:solidFill>
              </a:rPr>
              <a:t>JFT-300M/JFT-3B)</a:t>
            </a:r>
            <a:r>
              <a:rPr lang="ru-RU" dirty="0">
                <a:solidFill>
                  <a:schemeClr val="bg1"/>
                </a:solidFill>
              </a:rPr>
              <a:t> – ограничивает качество при этом</a:t>
            </a:r>
          </a:p>
          <a:p>
            <a:r>
              <a:rPr lang="en-US" b="1" dirty="0">
                <a:solidFill>
                  <a:schemeClr val="bg1"/>
                </a:solidFill>
              </a:rPr>
              <a:t>Inductive bias </a:t>
            </a:r>
            <a:r>
              <a:rPr lang="ru-RU" b="1" dirty="0">
                <a:solidFill>
                  <a:schemeClr val="bg1"/>
                </a:solidFill>
              </a:rPr>
              <a:t>изображений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Интуитивно понятно почему свертка работает для узких задач обработки изображений.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Свертка – не универсальная архитектура, поэтому для широкого набора задач КЗ и </a:t>
            </a:r>
            <a:r>
              <a:rPr lang="ru-RU" dirty="0" err="1">
                <a:solidFill>
                  <a:schemeClr val="bg1"/>
                </a:solidFill>
              </a:rPr>
              <a:t>мултимодальных</a:t>
            </a:r>
            <a:r>
              <a:rPr lang="ru-RU" dirty="0">
                <a:solidFill>
                  <a:schemeClr val="bg1"/>
                </a:solidFill>
              </a:rPr>
              <a:t> задач </a:t>
            </a:r>
            <a:r>
              <a:rPr lang="en-US" dirty="0">
                <a:solidFill>
                  <a:schemeClr val="bg1"/>
                </a:solidFill>
              </a:rPr>
              <a:t>Inductive bias </a:t>
            </a:r>
            <a:r>
              <a:rPr lang="ru-RU" dirty="0">
                <a:solidFill>
                  <a:schemeClr val="bg1"/>
                </a:solidFill>
              </a:rPr>
              <a:t>не работает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</p:spTree>
    <p:extLst>
      <p:ext uri="{BB962C8B-B14F-4D97-AF65-F5344CB8AC3E}">
        <p14:creationId xmlns:p14="http://schemas.microsoft.com/office/powerpoint/2010/main" val="172892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7570014" cy="49237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i="1" dirty="0">
                <a:solidFill>
                  <a:schemeClr val="bg1"/>
                </a:solidFill>
              </a:rPr>
              <a:t>Multi-</a:t>
            </a:r>
            <a:r>
              <a:rPr lang="ru-RU" i="1" dirty="0" err="1">
                <a:solidFill>
                  <a:schemeClr val="bg1"/>
                </a:solidFill>
              </a:rPr>
              <a:t>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квадратичная сложность</a:t>
            </a:r>
          </a:p>
          <a:p>
            <a:r>
              <a:rPr lang="ru-RU" dirty="0">
                <a:solidFill>
                  <a:schemeClr val="bg1"/>
                </a:solidFill>
              </a:rPr>
              <a:t>Идея </a:t>
            </a:r>
            <a:r>
              <a:rPr lang="en-US" dirty="0">
                <a:solidFill>
                  <a:schemeClr val="bg1"/>
                </a:solidFill>
              </a:rPr>
              <a:t>(Shifted) Window Multi-Head Attention</a:t>
            </a:r>
            <a:r>
              <a:rPr lang="ru-RU" dirty="0">
                <a:solidFill>
                  <a:schemeClr val="bg1"/>
                </a:solidFill>
              </a:rPr>
              <a:t> - для каждого </a:t>
            </a:r>
            <a:r>
              <a:rPr lang="ru-RU" dirty="0" err="1">
                <a:solidFill>
                  <a:schemeClr val="bg1"/>
                </a:solidFill>
              </a:rPr>
              <a:t>токена</a:t>
            </a:r>
            <a:r>
              <a:rPr lang="ru-RU" dirty="0">
                <a:solidFill>
                  <a:schemeClr val="bg1"/>
                </a:solidFill>
              </a:rPr>
              <a:t> считать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 не со всеми другими </a:t>
            </a:r>
            <a:r>
              <a:rPr lang="ru-RU" dirty="0" err="1">
                <a:solidFill>
                  <a:schemeClr val="bg1"/>
                </a:solidFill>
              </a:rPr>
              <a:t>токенами</a:t>
            </a:r>
            <a:r>
              <a:rPr lang="ru-RU" dirty="0">
                <a:solidFill>
                  <a:schemeClr val="bg1"/>
                </a:solidFill>
              </a:rPr>
              <a:t>, а только с находящимися в некотором окне фиксированного размера (</a:t>
            </a:r>
            <a:r>
              <a:rPr lang="ru-RU" i="1" dirty="0" err="1">
                <a:solidFill>
                  <a:schemeClr val="bg1"/>
                </a:solidFill>
              </a:rPr>
              <a:t>Window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Mutli-Head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25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1" y="1320516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59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396648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сдвиг окон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-а</a:t>
            </a:r>
            <a:r>
              <a:rPr lang="ru-RU" dirty="0">
                <a:solidFill>
                  <a:schemeClr val="bg1"/>
                </a:solidFill>
              </a:rPr>
              <a:t> увеличивает их количество</a:t>
            </a:r>
          </a:p>
          <a:p>
            <a:r>
              <a:rPr lang="ru-RU" dirty="0">
                <a:solidFill>
                  <a:schemeClr val="bg1"/>
                </a:solidFill>
              </a:rPr>
              <a:t>реализация этого слоя с наивным </a:t>
            </a:r>
            <a:r>
              <a:rPr lang="ru-RU" dirty="0" err="1">
                <a:solidFill>
                  <a:schemeClr val="bg1"/>
                </a:solidFill>
              </a:rPr>
              <a:t>паддингом</a:t>
            </a:r>
            <a:r>
              <a:rPr lang="ru-RU" dirty="0">
                <a:solidFill>
                  <a:schemeClr val="bg1"/>
                </a:solidFill>
              </a:rPr>
              <a:t> исходной «карты» признаков нулями обяжет считать больше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(9 вместо 4 в примере), чем мы посчитали бы без сдвига</a:t>
            </a:r>
          </a:p>
          <a:p>
            <a:r>
              <a:rPr lang="ru-RU" dirty="0">
                <a:solidFill>
                  <a:schemeClr val="bg1"/>
                </a:solidFill>
              </a:rPr>
              <a:t>вторы предложили перед подсчётом циклически сдвигать само изображение и вычислять уже маскированный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, чтобы исключить взаимодействие не соседних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. Такой подход вычислительно эффективнее наивного, так как количество считаемых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не увеличивается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41" y="1219201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habrastorage.org/r/w1560/getpro/habr/upload_files/a41/311/ddf/a41311ddf212743358566bd30c2228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47" y="4077743"/>
            <a:ext cx="7782832" cy="22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51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10891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Также в </a:t>
            </a:r>
            <a:r>
              <a:rPr lang="ru-RU" i="1" dirty="0" err="1">
                <a:solidFill>
                  <a:schemeClr val="bg1"/>
                </a:solidFill>
              </a:rPr>
              <a:t>Swin</a:t>
            </a:r>
            <a:r>
              <a:rPr lang="ru-RU" i="1" dirty="0">
                <a:solidFill>
                  <a:schemeClr val="bg1"/>
                </a:solidFill>
              </a:rPr>
              <a:t>-е</a:t>
            </a:r>
            <a:r>
              <a:rPr lang="ru-RU" dirty="0">
                <a:solidFill>
                  <a:schemeClr val="bg1"/>
                </a:solidFill>
              </a:rPr>
              <a:t> авторы использовали несколько другие </a:t>
            </a:r>
            <a:r>
              <a:rPr lang="ru-RU" i="1" dirty="0" err="1">
                <a:solidFill>
                  <a:schemeClr val="bg1"/>
                </a:solidFill>
              </a:rPr>
              <a:t>positional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embedding</a:t>
            </a:r>
            <a:r>
              <a:rPr lang="ru-RU" i="1" dirty="0">
                <a:solidFill>
                  <a:schemeClr val="bg1"/>
                </a:solidFill>
              </a:rPr>
              <a:t>-и</a:t>
            </a:r>
            <a:r>
              <a:rPr lang="ru-RU" dirty="0">
                <a:solidFill>
                  <a:schemeClr val="bg1"/>
                </a:solidFill>
              </a:rPr>
              <a:t>. Их заменили на обучаемую матрицу </a:t>
            </a:r>
            <a:r>
              <a:rPr lang="ru-RU" i="1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, называемую </a:t>
            </a:r>
            <a:r>
              <a:rPr lang="ru-RU" i="1" dirty="0" err="1">
                <a:solidFill>
                  <a:schemeClr val="bg1"/>
                </a:solidFill>
              </a:rPr>
              <a:t>relative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position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bias</a:t>
            </a:r>
            <a:r>
              <a:rPr lang="ru-RU" dirty="0">
                <a:solidFill>
                  <a:schemeClr val="bg1"/>
                </a:solidFill>
              </a:rPr>
              <a:t>, которая прибавляется к произведению </a:t>
            </a:r>
            <a:r>
              <a:rPr lang="ru-RU" i="1" dirty="0" err="1">
                <a:solidFill>
                  <a:schemeClr val="bg1"/>
                </a:solidFill>
              </a:rPr>
              <a:t>query</a:t>
            </a:r>
            <a:r>
              <a:rPr lang="ru-RU" dirty="0">
                <a:solidFill>
                  <a:schemeClr val="bg1"/>
                </a:solidFill>
              </a:rPr>
              <a:t> и </a:t>
            </a:r>
            <a:r>
              <a:rPr lang="ru-RU" i="1" dirty="0" err="1">
                <a:solidFill>
                  <a:schemeClr val="bg1"/>
                </a:solidFill>
              </a:rPr>
              <a:t>key</a:t>
            </a:r>
            <a:r>
              <a:rPr lang="ru-RU" dirty="0">
                <a:solidFill>
                  <a:schemeClr val="bg1"/>
                </a:solidFill>
              </a:rPr>
              <a:t> под </a:t>
            </a:r>
            <a:r>
              <a:rPr lang="ru-RU" dirty="0" err="1">
                <a:solidFill>
                  <a:schemeClr val="bg1"/>
                </a:solidFill>
              </a:rPr>
              <a:t>софтмаксом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2247900"/>
            <a:ext cx="7496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0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8EAB7-6CE7-056E-C7FB-980CA748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9966"/>
            <a:ext cx="7772400" cy="3018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DCD0C0-6C6E-0D67-0CEE-9BEC0CC8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823914"/>
            <a:ext cx="10529455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50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64AE3-D4B1-A58D-A6C9-BF16D52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46FD2-2AF8-6BFA-9DE4-DF5076D6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D0603-7CB9-2BA5-DF2E-751E3DCE4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8786CF8-096A-DA70-B6A8-54759B451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484C8F-DE4D-D41B-8466-E0841645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2" b="4553"/>
          <a:stretch>
            <a:fillRect/>
          </a:stretch>
        </p:blipFill>
        <p:spPr>
          <a:xfrm>
            <a:off x="2184056" y="1109429"/>
            <a:ext cx="7772400" cy="5434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C8D6B-7143-E439-B8E5-0B5A5DD9F703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companies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otus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/654279/</a:t>
            </a:r>
          </a:p>
        </p:txBody>
      </p:sp>
    </p:spTree>
    <p:extLst>
      <p:ext uri="{BB962C8B-B14F-4D97-AF65-F5344CB8AC3E}">
        <p14:creationId xmlns:p14="http://schemas.microsoft.com/office/powerpoint/2010/main" val="936159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8211C-822B-9CD9-DB57-739DD7186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A6C69-0CAA-AC13-BB0C-2AC2B2EC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096894-983A-1CA1-F09C-3CB23CF37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3BEA4CB9-3072-A8AC-8B93-3734D9C61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A579A-6A77-2E0E-A03A-ACCCCF23D259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 dirty="0" err="1">
                <a:solidFill>
                  <a:schemeClr val="bg1"/>
                </a:solidFill>
              </a:rPr>
              <a:t>mbvit.png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F4D552-76E7-DEDD-0EE7-8737A53C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27" y="1120886"/>
            <a:ext cx="8705850" cy="546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43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09F19-CE66-7191-1A91-FFB4F255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50586-6947-9D68-3EE3-0E888CC5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8340E-DD72-886C-7FC4-7AED8AF28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CB28B28-C6C6-C5AC-3941-38F4114C1E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7D975-1162-613D-F200-2D5A36CDDB56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>
                <a:solidFill>
                  <a:schemeClr val="bg1"/>
                </a:solidFill>
              </a:rPr>
              <a:t>vit_for_small_datasets.png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64CAD0-2DAF-F14D-038A-7E240E68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1885950"/>
            <a:ext cx="8293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27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SWIN 2 Transformer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6573" y="6552315"/>
            <a:ext cx="6992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https://sh-tsang.medium.com/review-swin-transformer-v2-scaling-up-capacity-and-resolution-401c28b02df8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ель – увеличить глубину, размер входных изображений. Проблемы: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SWIN v1: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 глубиной слоя нарастает значение выхода функции активации  Из за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connection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Матричное умножение  делает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 стабильным.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Оказывается что доминирует только некоторые пиксели – разряженная матрица.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Модификации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residual-post-norm  - </a:t>
            </a:r>
            <a:r>
              <a:rPr kumimoji="0" lang="ru-RU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нрмировка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после внимания - повышение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стабильности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scaled cosine attention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отказ от матричного умножения – расчет через </a:t>
            </a:r>
            <a:r>
              <a:rPr kumimoji="0" lang="ru-RU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поэлеметнынй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смещение.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–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также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естественная нормализация выходов.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58" y="4557002"/>
            <a:ext cx="83343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ис. 7: Модуль self-attention на основе косинуса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00" y="3274038"/>
            <a:ext cx="412432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491740" y="393740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Bij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the relative position bias between pixel 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and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j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.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a learnable scalar, non-shared across heads and layers.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set larger than 0.01.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762063"/>
            <a:ext cx="252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When transferring across different window sizes, the learnt relative position bias matrix in pre-training is used to initialize the bias matrix of a different size in fine-tuning by bi-cubic interpolation.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868198" y="6540225"/>
            <a:ext cx="359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https://habr.com/ru/companies/otus/articles/743972/</a:t>
            </a:r>
          </a:p>
        </p:txBody>
      </p:sp>
    </p:spTree>
    <p:extLst>
      <p:ext uri="{BB962C8B-B14F-4D97-AF65-F5344CB8AC3E}">
        <p14:creationId xmlns:p14="http://schemas.microsoft.com/office/powerpoint/2010/main" val="24686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2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415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https://sh-tsang.medium.com/review-swin-transformer-v2-scaling-up-capacity-and-resolution-401c28b02df8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log-spaced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position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позволяет эффективно использовать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предобучение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низком разрешении (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дообучение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высоком разрешении).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Размеры изображений для предварительного обучения и точной настройки (последующего обучения) сильно отличаются. В настоящее время широко практикуется наивное изменение размеров с помощью бикубической интерполяции. 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В(\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x, \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G(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x, 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is a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network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e.g.,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2-layer MLP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with a 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ReLU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activation in between by default. (It is the “MLP” in the figure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V2 block.)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 network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generates bias values for arbitrary relative coordinates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thus can be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naturally transferred to fine-tuning tasks with arbitrarily varying window sizes.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inference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 bias values at each relative position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can be pre-computed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and stored as model parameters.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log-spaced coordinates -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логарифмически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разнесенные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координатыперед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подачей в сеть изображения сначала преобразуются в эту новую систему координат. Новая система координат значительно сократила разрыв между предварительным обучением и точной настройкой расхождения в размерах изображений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self-supervised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pretraining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method, 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SimMIM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метод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предобучения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miro.medium.com/v2/resize:fit:316/1*UuFOHLQZkjxHWFz_w5HJ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5240668"/>
            <a:ext cx="2409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4775" y="59763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where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y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and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^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^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are the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linear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-scaled and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log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-spaced coordinates,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37658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37" y="29565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Visual Transformer (VIT)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90500" y="742950"/>
            <a:ext cx="11859787" cy="33541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Разбиение изображения на </a:t>
            </a:r>
            <a:r>
              <a:rPr lang="ru-RU" sz="2900" b="1" dirty="0" err="1">
                <a:solidFill>
                  <a:schemeClr val="bg1"/>
                </a:solidFill>
              </a:rPr>
              <a:t>патчи</a:t>
            </a:r>
            <a:r>
              <a:rPr lang="ru-RU" sz="2900" b="1" dirty="0">
                <a:solidFill>
                  <a:schemeClr val="bg1"/>
                </a:solidFill>
              </a:rPr>
              <a:t>: </a:t>
            </a:r>
            <a:r>
              <a:rPr lang="ru-RU" sz="2900" dirty="0">
                <a:solidFill>
                  <a:schemeClr val="bg1"/>
                </a:solidFill>
              </a:rPr>
              <a:t>вместо обработки всего изображения целиком, </a:t>
            </a:r>
            <a:r>
              <a:rPr lang="ru-RU" sz="2900" dirty="0" err="1">
                <a:solidFill>
                  <a:schemeClr val="bg1"/>
                </a:solidFill>
              </a:rPr>
              <a:t>ViT</a:t>
            </a:r>
            <a:r>
              <a:rPr lang="ru-RU" sz="2900" dirty="0">
                <a:solidFill>
                  <a:schemeClr val="bg1"/>
                </a:solidFill>
              </a:rPr>
              <a:t> делит его на небольшие фрагменты (</a:t>
            </a:r>
            <a:r>
              <a:rPr lang="ru-RU" sz="2900" dirty="0" err="1">
                <a:solidFill>
                  <a:schemeClr val="bg1"/>
                </a:solidFill>
              </a:rPr>
              <a:t>патчи</a:t>
            </a:r>
            <a:r>
              <a:rPr lang="ru-RU" sz="2900" dirty="0">
                <a:solidFill>
                  <a:schemeClr val="bg1"/>
                </a:solidFill>
              </a:rPr>
              <a:t>), например, размером 16x16 пикселей.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Преобразование </a:t>
            </a:r>
            <a:r>
              <a:rPr lang="ru-RU" sz="2900" b="1" dirty="0" err="1">
                <a:solidFill>
                  <a:schemeClr val="bg1"/>
                </a:solidFill>
              </a:rPr>
              <a:t>патчей</a:t>
            </a:r>
            <a:r>
              <a:rPr lang="ru-RU" sz="2900" b="1" dirty="0">
                <a:solidFill>
                  <a:schemeClr val="bg1"/>
                </a:solidFill>
              </a:rPr>
              <a:t> в </a:t>
            </a:r>
            <a:r>
              <a:rPr lang="ru-RU" sz="2900" b="1" dirty="0" err="1">
                <a:solidFill>
                  <a:schemeClr val="bg1"/>
                </a:solidFill>
              </a:rPr>
              <a:t>эмбеддинги</a:t>
            </a:r>
            <a:r>
              <a:rPr lang="ru-RU" sz="2900" dirty="0">
                <a:solidFill>
                  <a:schemeClr val="bg1"/>
                </a:solidFill>
              </a:rPr>
              <a:t>: каждый </a:t>
            </a:r>
            <a:r>
              <a:rPr lang="ru-RU" sz="2900" dirty="0" err="1">
                <a:solidFill>
                  <a:schemeClr val="bg1"/>
                </a:solidFill>
              </a:rPr>
              <a:t>патч</a:t>
            </a:r>
            <a:r>
              <a:rPr lang="ru-RU" sz="2900" dirty="0">
                <a:solidFill>
                  <a:schemeClr val="bg1"/>
                </a:solidFill>
              </a:rPr>
              <a:t> преобразуется в вектор фиксированной длины.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Добавление позиционного кодирования</a:t>
            </a:r>
            <a:r>
              <a:rPr lang="ru-RU" sz="2900" dirty="0">
                <a:solidFill>
                  <a:schemeClr val="bg1"/>
                </a:solidFill>
              </a:rPr>
              <a:t>: поскольку </a:t>
            </a:r>
            <a:r>
              <a:rPr lang="ru-RU" sz="2900" dirty="0" err="1">
                <a:solidFill>
                  <a:schemeClr val="bg1"/>
                </a:solidFill>
              </a:rPr>
              <a:t>трансформеры</a:t>
            </a:r>
            <a:r>
              <a:rPr lang="ru-RU" sz="2900" dirty="0">
                <a:solidFill>
                  <a:schemeClr val="bg1"/>
                </a:solidFill>
              </a:rPr>
              <a:t> не учитывают порядок входных данных, добавляется информация о позиции каждого </a:t>
            </a:r>
            <a:r>
              <a:rPr lang="ru-RU" sz="2900" dirty="0" err="1">
                <a:solidFill>
                  <a:schemeClr val="bg1"/>
                </a:solidFill>
              </a:rPr>
              <a:t>патча</a:t>
            </a:r>
            <a:r>
              <a:rPr lang="ru-RU" sz="2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Полученная последовательность обрабатывается стандартным </a:t>
            </a:r>
            <a:r>
              <a:rPr lang="ru-RU" sz="2900" b="1" dirty="0" err="1">
                <a:solidFill>
                  <a:schemeClr val="bg1"/>
                </a:solidFill>
              </a:rPr>
              <a:t>трансформером</a:t>
            </a:r>
            <a:r>
              <a:rPr lang="ru-RU" sz="2900" dirty="0">
                <a:solidFill>
                  <a:schemeClr val="bg1"/>
                </a:solidFill>
              </a:rPr>
              <a:t>:  модель обучается определять, какие части изображения наиболее важны для выполнения конкретной задачи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912" y="4804150"/>
            <a:ext cx="278195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chemeClr val="bg1"/>
                </a:solidFill>
              </a:rPr>
              <a:t>"</a:t>
            </a:r>
            <a:r>
              <a:rPr lang="ru-RU" dirty="0" err="1">
                <a:solidFill>
                  <a:schemeClr val="bg1"/>
                </a:solidFill>
              </a:rPr>
              <a:t>An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Image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Worth</a:t>
            </a:r>
            <a:r>
              <a:rPr lang="ru-RU" dirty="0">
                <a:solidFill>
                  <a:schemeClr val="bg1"/>
                </a:solidFill>
              </a:rPr>
              <a:t> 16x16 </a:t>
            </a:r>
            <a:r>
              <a:rPr lang="ru-RU" dirty="0" err="1">
                <a:solidFill>
                  <a:schemeClr val="bg1"/>
                </a:solidFill>
              </a:rPr>
              <a:t>Words</a:t>
            </a:r>
            <a:r>
              <a:rPr lang="ru-RU" dirty="0">
                <a:solidFill>
                  <a:schemeClr val="bg1"/>
                </a:solidFill>
              </a:rPr>
              <a:t>" (</a:t>
            </a:r>
            <a:r>
              <a:rPr lang="ru-RU" dirty="0" err="1">
                <a:solidFill>
                  <a:schemeClr val="bg1"/>
                </a:solidFill>
              </a:rPr>
              <a:t>Dosovitskiy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al</a:t>
            </a:r>
            <a:r>
              <a:rPr lang="ru-RU" dirty="0">
                <a:solidFill>
                  <a:schemeClr val="bg1"/>
                </a:solidFill>
              </a:rPr>
              <a:t>., 2020)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81075" y="666463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https://habr.com/ru/search/?target_type=posts&amp;order=relevance&amp;q=[vision+transformer]</a:t>
            </a:r>
          </a:p>
        </p:txBody>
      </p:sp>
      <p:pic>
        <p:nvPicPr>
          <p:cNvPr id="1026" name="Picture 2" descr="https://miro.medium.com/v2/resize:fit:803/1*SoXHGxDPUqFQHFbJKYoVL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8" b="4577"/>
          <a:stretch/>
        </p:blipFill>
        <p:spPr bwMode="auto">
          <a:xfrm>
            <a:off x="6666271" y="3699798"/>
            <a:ext cx="4846627" cy="30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8605377" y="6533834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https://github.com/lucidrains/vit-pytorch</a:t>
            </a:r>
          </a:p>
        </p:txBody>
      </p:sp>
    </p:spTree>
    <p:extLst>
      <p:ext uri="{BB962C8B-B14F-4D97-AF65-F5344CB8AC3E}">
        <p14:creationId xmlns:p14="http://schemas.microsoft.com/office/powerpoint/2010/main" val="14426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2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557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https://sh-tsang.medium.com/review-simmim-a-simple-framework-for-masked-image-modeling-77ffca681589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v2/resize:fit:664/1*oOzPLX_4dpsDohnG7blN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03" y="1859665"/>
            <a:ext cx="5057775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48640" y="1160714"/>
            <a:ext cx="7376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Self-supervised </a:t>
            </a:r>
            <a:r>
              <a:rPr kumimoji="0" lang="en-US" sz="1800" b="1" i="1" u="sng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prtraining</a:t>
            </a:r>
            <a:endParaRPr kumimoji="0" lang="en-US" sz="1800" b="1" i="1" u="sng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-serif-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SimMIM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 A Simple Framework for Masked Image Modeling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95804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Random masking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of the input image with a moderately large masked patch size (e.g., 32) makes a powerful pre-text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Predicting RGB values of raw pixels by direct regression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performs no worse than the patch classification approaches with complex designs.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The prediction head can be as light as a linear layer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with no worse performance than heavier ones.</a:t>
            </a:r>
          </a:p>
        </p:txBody>
      </p:sp>
    </p:spTree>
    <p:extLst>
      <p:ext uri="{BB962C8B-B14F-4D97-AF65-F5344CB8AC3E}">
        <p14:creationId xmlns:p14="http://schemas.microsoft.com/office/powerpoint/2010/main" val="17116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 smtClean="0">
                <a:solidFill>
                  <a:schemeClr val="bg1"/>
                </a:solidFill>
              </a:rPr>
              <a:t>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878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https://sh-tsang.medium.com/review-deit-data-efficient-image-transformer-b5b6ee5357d0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Data-Efficient Image Transformers &amp; Distillation Through Attention,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53860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идея дистилляции в том, чтобы кроме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ground_truth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меток подавать еще предсказания модели (учителя), хорошо обученной на рассматриваемом наборе данных.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Если в функцию потерь подаются вероятности (или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логиты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то мы имеем дело 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soft-distillation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 = (1 -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) +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^{2} D_{KL}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/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teacher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/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Здесь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определяет вес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лосса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учителя (D_{KL} (:, :) - дивергенции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Кульбака-Лейблера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по сравнению 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кроссэнтропией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между предсказанием и истинной меткой, а температура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регулирует уверенность моделей в предсказании.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Если же подается предсказанный учителем класс (он может быть и ошибочным), то это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hard-distillation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 =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{1}{2}\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}) +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{1}{2}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teacher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Что занятно (и мне непонятно), второй способ сработал лучше.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temperature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  <a:hlinkClick r:id="rId4"/>
              </a:rPr>
              <a:t>Distillation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) and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coefficient balancing KL divergence and cross entropy loss.</a:t>
            </a:r>
          </a:p>
        </p:txBody>
      </p:sp>
      <p:pic>
        <p:nvPicPr>
          <p:cNvPr id="4100" name="Picture 4" descr="https://miro.medium.com/v2/resize:fit:414/1*F-gCWtXEMsUlA10HSeQoS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56" y="2353497"/>
            <a:ext cx="31527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Hard decision of the teacher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used as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true label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</a:t>
            </a:r>
          </a:p>
        </p:txBody>
      </p:sp>
      <p:sp>
        <p:nvSpPr>
          <p:cNvPr id="13" name="AutoShape 6" descr="\mathcal{L} = (1 - \lambda) \mathcal{L}_{CE} (y_{pred},y_{true} ) + \lambda \tau^{2} D_{KL} (y_{pred} / \tau, y_{teacher} / \tau) "/>
          <p:cNvSpPr>
            <a:spLocks noChangeAspect="1" noChangeArrowheads="1"/>
          </p:cNvSpPr>
          <p:nvPr/>
        </p:nvSpPr>
        <p:spPr bwMode="auto">
          <a:xfrm>
            <a:off x="155575" y="-144463"/>
            <a:ext cx="46672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7" descr="\lambda"/>
          <p:cNvSpPr>
            <a:spLocks noChangeAspect="1" noChangeArrowheads="1"/>
          </p:cNvSpPr>
          <p:nvPr/>
        </p:nvSpPr>
        <p:spPr bwMode="auto">
          <a:xfrm>
            <a:off x="5984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 descr="D_{KL} (:, :)"/>
          <p:cNvSpPr>
            <a:spLocks noChangeAspect="1" noChangeArrowheads="1"/>
          </p:cNvSpPr>
          <p:nvPr/>
        </p:nvSpPr>
        <p:spPr bwMode="auto">
          <a:xfrm>
            <a:off x="30241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utoShape 9" descr="\tau"/>
          <p:cNvSpPr>
            <a:spLocks noChangeAspect="1" noChangeArrowheads="1"/>
          </p:cNvSpPr>
          <p:nvPr/>
        </p:nvSpPr>
        <p:spPr bwMode="auto">
          <a:xfrm>
            <a:off x="121427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utoShape 10" descr="\mathcal{L} = \frac{1}{2}\mathcal{L}_{CE} (y_{pred}, y_{true}) + \frac{1}{2} \mathcal{L}_{CE} (y_{pred}, y_{teacher})"/>
          <p:cNvSpPr>
            <a:spLocks noChangeAspect="1" noChangeArrowheads="1"/>
          </p:cNvSpPr>
          <p:nvPr/>
        </p:nvSpPr>
        <p:spPr bwMode="auto">
          <a:xfrm>
            <a:off x="134938" y="601663"/>
            <a:ext cx="37052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351588" y="14946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В качестве учителя лучше всего себя показали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RegNet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-ы (сверточные сети), лучше, чем более крупная модель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9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 smtClean="0">
                <a:solidFill>
                  <a:schemeClr val="bg1"/>
                </a:solidFill>
              </a:rPr>
              <a:t>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Data-Efficient Image Transformers &amp; Distillation Through Attention,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4" y="1538609"/>
            <a:ext cx="1154967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основной проблемой трансформеров в исходной постановке является подверженность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переобучению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Label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Правильной метке дается вероятность  , а остальная вероятность  распределяется равномерно между остальными классами.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Выбирается некоторое множество преобразований, из которых случайным образом для каждого примера применяется какое-то количество из них с некоторой вероятностью и параметрами.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Stochastic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Так как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есть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skip-connections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 некоторой вероятностью можно проигнорировать выход блока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энкодера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подать просто выход прошлого слоя вперед.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CutMix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смешивает две картинки и соответствующие им целевые метки в классификации.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CutMix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вставляет уменьшенную версию одной картинки поверх другой и целевая метка классификации берется как смесь меток для каждого класса, причем доля класса пропорциональна занимаемой площади.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Прогонять через аугментации можно не только лишь один, но и большее количество раз.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Erasing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Из картинки вырезается некоторая область случайным образом.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temperature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  <a:hlinkClick r:id="rId4"/>
              </a:rPr>
              <a:t>Distillation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) and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coefficient balancing KL divergence and cross entropy loss.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Hard decision of the teacher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used as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true label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87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84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XCiT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XCA (Cross-covariance) блок в XCiT и различие между Self-Attention и Cross-Covariance Atten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517747"/>
            <a:ext cx="5724158" cy="27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</p:spTree>
    <p:extLst>
      <p:ext uri="{BB962C8B-B14F-4D97-AF65-F5344CB8AC3E}">
        <p14:creationId xmlns:p14="http://schemas.microsoft.com/office/powerpoint/2010/main" val="150758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https://habr.com/ru/articles/810817/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T2T-ViT.</a:t>
            </a: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 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Преобразует входное изображение в последовательность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токенов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и применяет операции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для изучения внутренних зависимостей между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токенами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Путем обработки каждого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https://habr.com/ru/articles/810817/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T2T-ViT.</a:t>
            </a: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 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Преобразует входное изображение в последовательность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токенов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и применяет операции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для изучения внутренних зависимостей между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токенами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Путем обработки каждого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6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 Better Vision Transformer via Token Pooling and Attention Sharing 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ut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качестве основных результатов данной статьи следует отметить: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-apple-system"/>
              </a:rPr>
              <a:t>Механизм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уменьшения количества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с увеличением глубины сети</a:t>
            </a:r>
          </a:p>
          <a:p>
            <a:r>
              <a:rPr lang="ru-RU" sz="2400" dirty="0" err="1" smtClean="0">
                <a:solidFill>
                  <a:schemeClr val="bg1"/>
                </a:solidFill>
                <a:latin typeface="-apple-system"/>
              </a:rPr>
              <a:t>Переиспользование</a:t>
            </a:r>
            <a:r>
              <a:rPr lang="ru-RU" sz="2400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одного и того же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в нескольких последовательных блоках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трансформера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  <p:pic>
        <p:nvPicPr>
          <p:cNvPr id="8194" name="Picture 2" descr="Структура PS-ViT. После каждого блока количество токенов уменьшается вдвое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14" y="3221807"/>
            <a:ext cx="7960632" cy="239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2866" y="3216591"/>
            <a:ext cx="515257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 PS-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статье авторы рассматривают разные стратегии модификации архитектуры (взяв за основу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DeiT-Tiny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и сохраняя примерно то же количество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Увеличение глубины сети (количества блоков) при сохранении размерности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неизменной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Увеличение размерности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при том же количестве блоков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то, и то сработало достаточно неплохо, но увеличение ширины несколько лучше. Кроме того, авторы рассматривают два варианта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первом случае, где классификация осуществляется через [CLS]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токен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свертка 1x1 меняет размерность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а затем проводится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Эта стратегия называется PSViT-1D.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другом случае для классификации используется результат усреднения последней карты активации и для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strided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 с шагом 2. Этот подход, называемый PSViT-2D, работает даже немного лучше.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0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VOLO (Vision </a:t>
            </a:r>
            <a:r>
              <a:rPr lang="en-US" sz="4800" b="1" dirty="0" err="1">
                <a:solidFill>
                  <a:schemeClr val="bg1"/>
                </a:solidFill>
              </a:rPr>
              <a:t>Outlooker</a:t>
            </a:r>
            <a:r>
              <a:rPr lang="en-US" sz="4800" b="1" dirty="0">
                <a:solidFill>
                  <a:schemeClr val="bg1"/>
                </a:solidFill>
              </a:rPr>
              <a:t> for Visual Recognition)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000" dirty="0"/>
              <a:t>Блок </a:t>
            </a:r>
            <a:r>
              <a:rPr lang="ru-RU" sz="2000" dirty="0" err="1"/>
              <a:t>энкодера</a:t>
            </a:r>
            <a:r>
              <a:rPr lang="ru-RU" sz="2000" dirty="0"/>
              <a:t> имеет стандартный вид: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Здесь  - это </a:t>
            </a:r>
            <a:r>
              <a:rPr lang="ru-RU" sz="2000" dirty="0" err="1"/>
              <a:t>LayerNorm</a:t>
            </a:r>
            <a:r>
              <a:rPr lang="ru-RU" sz="2000" dirty="0"/>
              <a:t>, а вот что действительно интересно, так это операция  Делается она следующим образом (C - число каналов, K - размер ядра свертки):</a:t>
            </a:r>
          </a:p>
          <a:p>
            <a:r>
              <a:rPr lang="ru-RU" sz="2000" dirty="0"/>
              <a:t>1.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K ** 4) для каждого пикселя из </a:t>
            </a:r>
            <a:r>
              <a:rPr lang="ru-RU" sz="2000" dirty="0" err="1"/>
              <a:t>feature</a:t>
            </a:r>
            <a:r>
              <a:rPr lang="ru-RU" sz="2000" dirty="0"/>
              <a:t> </a:t>
            </a:r>
            <a:r>
              <a:rPr lang="ru-RU" sz="2000" dirty="0" err="1"/>
              <a:t>map</a:t>
            </a:r>
            <a:r>
              <a:rPr lang="ru-RU" sz="2000" dirty="0"/>
              <a:t> создает вектор размерности K ** 4.</a:t>
            </a:r>
          </a:p>
          <a:p>
            <a:r>
              <a:rPr lang="ru-RU" sz="2000" dirty="0"/>
              <a:t>2.	Полученный вектор </a:t>
            </a:r>
            <a:r>
              <a:rPr lang="ru-RU" sz="2000" dirty="0" err="1"/>
              <a:t>решейпится</a:t>
            </a:r>
            <a:r>
              <a:rPr lang="ru-RU" sz="2000" dirty="0"/>
              <a:t> (прошу прощения за англицизм) в матрицу K ** 2 x K ** 2. Данная матрица играет роль матрицы внимания в пределах окна размера K x K. То есть матрица внимания предсказывается в один шаг, без создания ключей (</a:t>
            </a:r>
            <a:r>
              <a:rPr lang="ru-RU" sz="2000" dirty="0" err="1"/>
              <a:t>keys</a:t>
            </a:r>
            <a:r>
              <a:rPr lang="ru-RU" sz="2000" dirty="0"/>
              <a:t>) и запросов (</a:t>
            </a:r>
            <a:r>
              <a:rPr lang="ru-RU" sz="2000" dirty="0" err="1"/>
              <a:t>queries</a:t>
            </a:r>
            <a:r>
              <a:rPr lang="ru-RU" sz="2000" dirty="0"/>
              <a:t>) c последующим вычислением попарных скалярных произведений. </a:t>
            </a:r>
          </a:p>
          <a:p>
            <a:r>
              <a:rPr lang="ru-RU" sz="2000" dirty="0"/>
              <a:t>3.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С) выдает значения (</a:t>
            </a:r>
            <a:r>
              <a:rPr lang="ru-RU" sz="2000" dirty="0" err="1"/>
              <a:t>values</a:t>
            </a:r>
            <a:r>
              <a:rPr lang="ru-RU" sz="2000" dirty="0"/>
              <a:t>) для каждого </a:t>
            </a:r>
            <a:r>
              <a:rPr lang="ru-RU" sz="2000" dirty="0" err="1"/>
              <a:t>токена</a:t>
            </a:r>
            <a:r>
              <a:rPr lang="ru-RU" sz="2000" dirty="0"/>
              <a:t> (как в обычном </a:t>
            </a:r>
            <a:r>
              <a:rPr lang="ru-RU" sz="2000" dirty="0" err="1"/>
              <a:t>трансформере</a:t>
            </a:r>
            <a:r>
              <a:rPr lang="ru-RU" sz="2000" dirty="0"/>
              <a:t>).</a:t>
            </a:r>
          </a:p>
          <a:p>
            <a:r>
              <a:rPr lang="ru-RU" sz="2000" dirty="0"/>
              <a:t>4.	Полученная на шаге 2 матрица </a:t>
            </a:r>
            <a:r>
              <a:rPr lang="ru-RU" sz="2000" dirty="0" err="1"/>
              <a:t>attention</a:t>
            </a:r>
            <a:r>
              <a:rPr lang="ru-RU" sz="2000" dirty="0"/>
              <a:t> перемножается на </a:t>
            </a:r>
            <a:r>
              <a:rPr lang="ru-RU" sz="2000" dirty="0" err="1"/>
              <a:t>values</a:t>
            </a:r>
            <a:r>
              <a:rPr lang="ru-RU" sz="2000" dirty="0"/>
              <a:t> и получается выходное представление</a:t>
            </a:r>
            <a:r>
              <a:rPr lang="ru-RU" dirty="0"/>
              <a:t>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  <p:sp>
        <p:nvSpPr>
          <p:cNvPr id="12" name="AutoShape 7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utoShape 9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2047875"/>
            <a:ext cx="88963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Входное изображение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Размер </a:t>
                </a:r>
                <a:r>
                  <a:rPr lang="ru-RU" altLang="ru-RU" sz="2000" b="1" dirty="0" err="1">
                    <a:latin typeface="-apple-system"/>
                  </a:rPr>
                  <a:t>патча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Количество </a:t>
                </a:r>
                <a:r>
                  <a:rPr lang="ru-RU" altLang="ru-RU" sz="2000" b="1" dirty="0" err="1">
                    <a:latin typeface="-apple-system"/>
                  </a:rPr>
                  <a:t>патчей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Сплющенный </a:t>
                </a:r>
                <a:r>
                  <a:rPr lang="ru-RU" altLang="ru-RU" sz="2000" b="1" dirty="0" err="1">
                    <a:latin typeface="-apple-system"/>
                  </a:rPr>
                  <a:t>патч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Линейная проекция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где: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матрица встраивания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патчей</a:t>
                </a:r>
                <a:endParaRPr lang="ru-RU" altLang="ru-RU" sz="2000" dirty="0">
                  <a:solidFill>
                    <a:srgbClr val="333333"/>
                  </a:solidFill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позиционное встраивание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— обучаемый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токен</a:t>
                </a: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 класса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dirty="0"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5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739"/>
            <a:ext cx="65" cy="58467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82365" y="3836470"/>
            <a:ext cx="5600700" cy="2785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dirty="0">
                <a:solidFill>
                  <a:schemeClr val="bg1"/>
                </a:solidFill>
              </a:rPr>
              <a:t>Архитектура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dirty="0">
                <a:solidFill>
                  <a:schemeClr val="bg1"/>
                </a:solidFill>
              </a:rPr>
              <a:t> </a:t>
            </a:r>
            <a:r>
              <a:rPr lang="ru-RU" altLang="ru-RU" sz="2200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200" dirty="0" err="1">
                <a:solidFill>
                  <a:schemeClr val="bg1"/>
                </a:solidFill>
              </a:rPr>
              <a:t>ImageNet</a:t>
            </a:r>
            <a:endParaRPr lang="ru-RU" altLang="ru-RU" sz="22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Модель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2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В случае </a:t>
            </a:r>
            <a:r>
              <a:rPr lang="ru-RU" alt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sz="2200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sz="2200" dirty="0" err="1">
                <a:solidFill>
                  <a:schemeClr val="bg1"/>
                </a:solidFill>
              </a:rPr>
              <a:t>ViT</a:t>
            </a:r>
            <a:r>
              <a:rPr lang="ru-RU" altLang="ru-RU" sz="2200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sz="2200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sz="2200" dirty="0">
                <a:solidFill>
                  <a:schemeClr val="bg1"/>
                </a:solidFill>
              </a:rPr>
              <a:t> сети (~ 600 тыс. 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414923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29" y="3836470"/>
            <a:ext cx="5149216" cy="2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0691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60365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Diffusion Models? | Lil'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28" y="5830862"/>
            <a:ext cx="7530821" cy="33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18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152775" cy="2203450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/>
              <a:t> </a:t>
            </a:r>
            <a:endParaRPr lang="ru-RU" altLang="ru-RU" sz="17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683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https://dzen.ru/a/Z9ma4LdbvhFdvdbs</a:t>
            </a:r>
            <a:r>
              <a:rPr lang="en-US" dirty="0"/>
              <a:t> </a:t>
            </a:r>
            <a:r>
              <a:rPr lang="ru-RU" b="1" dirty="0"/>
              <a:t>Как </a:t>
            </a:r>
            <a:r>
              <a:rPr lang="ru-RU" b="1" dirty="0" err="1"/>
              <a:t>Vision</a:t>
            </a:r>
            <a:r>
              <a:rPr lang="ru-RU" b="1" dirty="0"/>
              <a:t> </a:t>
            </a:r>
            <a:r>
              <a:rPr lang="ru-RU" b="1" dirty="0" err="1"/>
              <a:t>Transformer</a:t>
            </a:r>
            <a:r>
              <a:rPr lang="ru-RU" b="1" dirty="0"/>
              <a:t> революционизирует анализ изображений: от обучения на больших </a:t>
            </a:r>
            <a:r>
              <a:rPr lang="ru-RU" b="1" dirty="0" err="1"/>
              <a:t>датасетах</a:t>
            </a:r>
            <a:r>
              <a:rPr lang="ru-RU" b="1" dirty="0"/>
              <a:t> до прорывных возможностей ИИ</a:t>
            </a:r>
          </a:p>
          <a:p>
            <a:r>
              <a:rPr lang="en-US" dirty="0">
                <a:hlinkClick r:id="rId3"/>
              </a:rPr>
              <a:t>https://habr.com/ru/articles/896594/?ysclid=mhdor12eqh148088450</a:t>
            </a:r>
            <a:r>
              <a:rPr lang="en-US" dirty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</a:t>
            </a:r>
            <a:r>
              <a:rPr lang="ru-RU" dirty="0"/>
              <a:t>-применение трансформеров в задачах компьютерного зрения</a:t>
            </a:r>
          </a:p>
          <a:p>
            <a:r>
              <a:rPr lang="en-US" dirty="0">
                <a:hlinkClick r:id="rId4"/>
              </a:rPr>
              <a:t>https://habr.com/ru/articles/935726/</a:t>
            </a:r>
            <a:r>
              <a:rPr lang="en-US" dirty="0"/>
              <a:t> 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Transformers</a:t>
            </a:r>
            <a:r>
              <a:rPr lang="ru-RU" dirty="0"/>
              <a:t>: всё, что вам нужно — это внимание</a:t>
            </a:r>
          </a:p>
          <a:p>
            <a:r>
              <a:rPr lang="en-US" dirty="0">
                <a:hlinkClick r:id="rId5"/>
              </a:rPr>
              <a:t>https://github.com/EPC-MSU/EduNet-lectures/blob/dev-2.3/out/L10_Transformers.ipynb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https://teletype.in/@roma_cv/zagOtthBQSH</a:t>
            </a:r>
            <a:r>
              <a:rPr lang="en-US" dirty="0"/>
              <a:t> </a:t>
            </a:r>
            <a:r>
              <a:rPr lang="ru-RU" dirty="0"/>
              <a:t>Методы дообучения. PEFT. База к собеседованиям</a:t>
            </a:r>
            <a:endParaRPr lang="en-US" dirty="0"/>
          </a:p>
          <a:p>
            <a:r>
              <a:rPr lang="en-US" dirty="0">
                <a:hlinkClick r:id="rId7"/>
              </a:rPr>
              <a:t>https://pytorch.org/blog/a-primer-on-llm-post-training/</a:t>
            </a:r>
            <a:r>
              <a:rPr lang="en-US" dirty="0"/>
              <a:t>   </a:t>
            </a:r>
          </a:p>
          <a:p>
            <a:r>
              <a:rPr lang="en-US" dirty="0">
                <a:hlinkClick r:id="rId8"/>
              </a:rPr>
              <a:t>https://blog.deepschool.ru/category/cv/</a:t>
            </a:r>
            <a:endParaRPr lang="en-US" dirty="0"/>
          </a:p>
          <a:p>
            <a:r>
              <a:rPr lang="en-US" dirty="0">
                <a:hlinkClick r:id="rId9"/>
              </a:rPr>
              <a:t>https://blog.deepschool.ru/category/architecture/</a:t>
            </a:r>
            <a:endParaRPr lang="en-US" dirty="0"/>
          </a:p>
          <a:p>
            <a:r>
              <a:rPr lang="en-US" dirty="0">
                <a:hlinkClick r:id="rId10"/>
              </a:rPr>
              <a:t>https://blog.deepschool.ru/category/dl/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https://github.com/GeeeekExplorer/nano-vllm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https://huggingface.co/blog/lora-fast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https://t.me/c/2445031628/3/1623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205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https://blog.deepschool.ru/cv/kto-za-rulyom-transformer/?utm_source=tg&amp;utm_medium=post&amp;utm_campaign=blog-article&amp;utm_content=deepschool&amp;utm_term=who%27s-driving-transformer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https://huggingface.co/papers/2506.17930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https://github.com/unsplash/datasets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ru-RU" dirty="0" err="1"/>
              <a:t>Unsplash</a:t>
            </a:r>
            <a:r>
              <a:rPr lang="ru-RU" dirty="0"/>
              <a:t> </a:t>
            </a:r>
            <a:r>
              <a:rPr lang="ru-RU" dirty="0" err="1"/>
              <a:t>Dataset</a:t>
            </a:r>
            <a:r>
              <a:rPr lang="ru-RU" dirty="0"/>
              <a:t> — уникальная коллекция данных для исследований в области компьютерного зрения и машинного обучения. Включает два варианта:  </a:t>
            </a:r>
          </a:p>
          <a:p>
            <a:r>
              <a:rPr lang="ru-RU" dirty="0"/>
              <a:t>— </a:t>
            </a:r>
            <a:r>
              <a:rPr lang="ru-RU" dirty="0" err="1"/>
              <a:t>Lite</a:t>
            </a:r>
            <a:r>
              <a:rPr lang="ru-RU" dirty="0"/>
              <a:t> (25k фото + 1M поисковых запросов) доступен для коммерческого использования  </a:t>
            </a:r>
          </a:p>
          <a:p>
            <a:r>
              <a:rPr lang="ru-RU" dirty="0"/>
              <a:t>— </a:t>
            </a:r>
            <a:r>
              <a:rPr lang="ru-RU" dirty="0" err="1"/>
              <a:t>Full</a:t>
            </a:r>
            <a:r>
              <a:rPr lang="ru-RU" dirty="0"/>
              <a:t> (6.5M+ фото + 160M запросов) доступен только для некоммерческих целей  </a:t>
            </a:r>
          </a:p>
          <a:p>
            <a:r>
              <a:rPr lang="ru-RU" dirty="0"/>
              <a:t>Данные собирались с платформы </a:t>
            </a:r>
            <a:r>
              <a:rPr lang="ru-RU" dirty="0" err="1"/>
              <a:t>Unsplash</a:t>
            </a:r>
            <a:r>
              <a:rPr lang="ru-RU" dirty="0"/>
              <a:t>, где фотографы со всего мира загружают изображения по свободной лицензии. Набор особенно ценен разнообразием контекстов — от пейзажей до абстрактных композиций</a:t>
            </a:r>
            <a:endParaRPr lang="en-US" dirty="0"/>
          </a:p>
          <a:p>
            <a:r>
              <a:rPr lang="en-US" dirty="0">
                <a:hlinkClick r:id="rId5"/>
              </a:rPr>
              <a:t>https://blog.deepschool.ru/llm/kak-yazykovye-modeli-nauchilis-videt/?utm_source=tg&amp;utm_medium=post&amp;utm_campaign=blog-article&amp;utm_content=deepschool&amp;utm_term=multimodal-llm-part-1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https://t.me/c/2445031628/3/1344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https://visionbook.mit.edu/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https://github.com/GeeeekExplorer/nano-vllm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734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>
                <a:hlinkClick r:id="rId2"/>
              </a:rPr>
              <a:t>https://huggingface.co/blog/vlms-2025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https://blog.deepschool.ru/cv/masked-image-modeling/?utm_source=tg&amp;utm_medium=post&amp;utm_campaign=blog-article&amp;utm_content=deepschool&amp;utm_term=digest-may2025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https://github.com/NielsRogge/Transformers-Tutorials?tab=readme-ov-file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https://github.com/gracikk-ds/DeepLearningSchool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https://github.com/gracikk-ds/hw-01-modeling/tree/fb2b1b3f5debff908522b89f014f8e0c8832b8f9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https://github.com/gracikk-ds/cv-epam-course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https://github.com/gracikk-ds/cv-rocket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https://debuggercafe.com/exploring-fast-segment-anything/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https://debuggercafe.com/a-mixture-of-foundation-models-for-segmentation-and-detection-tasks/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https://debuggercafe.com/qwen2-vl/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https://github.com/tintn/vision-transformer-from-scratch/blob/main/inspect.ipynb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https://github.com/sovit-123/fasterrcnn-pytorch-training-pipeline</a:t>
            </a:r>
            <a:r>
              <a:rPr lang="en-US" dirty="0"/>
              <a:t> </a:t>
            </a:r>
          </a:p>
          <a:p>
            <a:r>
              <a:rPr lang="en-US" dirty="0">
                <a:hlinkClick r:id="rId14"/>
              </a:rPr>
              <a:t>https://debuggercafe.com/fine-tuning-mask2former/</a:t>
            </a:r>
            <a:r>
              <a:rPr lang="en-US" dirty="0"/>
              <a:t> </a:t>
            </a:r>
          </a:p>
          <a:p>
            <a:r>
              <a:rPr lang="en-US" dirty="0">
                <a:hlinkClick r:id="rId15"/>
              </a:rPr>
              <a:t>https://github.com/sovit-123/vision_transformers</a:t>
            </a:r>
            <a:r>
              <a:rPr lang="en-US" dirty="0"/>
              <a:t>  </a:t>
            </a:r>
          </a:p>
          <a:p>
            <a:r>
              <a:rPr lang="en-US" dirty="0">
                <a:hlinkClick r:id="rId16"/>
              </a:rPr>
              <a:t>https://debuggercafe.com/vision-transformer-from-scratch/</a:t>
            </a:r>
            <a:r>
              <a:rPr lang="en-US" dirty="0"/>
              <a:t> </a:t>
            </a:r>
          </a:p>
          <a:p>
            <a:r>
              <a:rPr lang="en-US" dirty="0"/>
              <a:t>https://github.com/nerminnuraydogan/vision-transformer</a:t>
            </a:r>
          </a:p>
          <a:p>
            <a:r>
              <a:rPr lang="en-US" dirty="0"/>
              <a:t> </a:t>
            </a:r>
            <a:r>
              <a:rPr lang="en-US" dirty="0">
                <a:hlinkClick r:id="rId17"/>
              </a:rPr>
              <a:t>https://debuggercafe.com/rt-detr/</a:t>
            </a:r>
            <a:r>
              <a:rPr lang="en-US" dirty="0"/>
              <a:t> </a:t>
            </a:r>
          </a:p>
          <a:p>
            <a:r>
              <a:rPr lang="en-US" dirty="0">
                <a:hlinkClick r:id="rId18"/>
              </a:rPr>
              <a:t>https://cs231n.stanford.edu/slides/2024/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5458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https://habr.com/ru/companies/yandex/articles/886466/</a:t>
            </a:r>
            <a:r>
              <a:rPr lang="en-US" dirty="0"/>
              <a:t>  </a:t>
            </a:r>
            <a:r>
              <a:rPr lang="ru-RU" dirty="0"/>
              <a:t>От каскадных моделей до картинок в 4к: как эволюционировали </a:t>
            </a:r>
            <a:r>
              <a:rPr lang="ru-RU" dirty="0" err="1"/>
              <a:t>диффузионки</a:t>
            </a:r>
            <a:endParaRPr lang="ru-RU" dirty="0"/>
          </a:p>
          <a:p>
            <a:r>
              <a:rPr lang="en-US" dirty="0">
                <a:hlinkClick r:id="rId3"/>
              </a:rPr>
              <a:t>https://habr.com/ru/companies/data_light/articles/884726/</a:t>
            </a:r>
            <a:r>
              <a:rPr lang="en-US" dirty="0"/>
              <a:t> </a:t>
            </a:r>
            <a:r>
              <a:rPr lang="ru-RU" dirty="0"/>
              <a:t>Как выстроить разметку для </a:t>
            </a:r>
            <a:r>
              <a:rPr lang="ru-RU" dirty="0" err="1"/>
              <a:t>паноптической</a:t>
            </a:r>
            <a:r>
              <a:rPr lang="ru-RU" dirty="0"/>
              <a:t> сегментации правильно?</a:t>
            </a:r>
            <a:endParaRPr lang="en-US" dirty="0"/>
          </a:p>
          <a:p>
            <a:r>
              <a:rPr lang="en-US" dirty="0">
                <a:hlinkClick r:id="rId4"/>
              </a:rPr>
              <a:t>https://habr.com/ru/companies/data_light/articles/855336/</a:t>
            </a:r>
            <a:r>
              <a:rPr lang="en-US" dirty="0"/>
              <a:t> </a:t>
            </a:r>
            <a:r>
              <a:rPr lang="ru-RU" dirty="0"/>
              <a:t>Семантическая сегментация: самый полный </a:t>
            </a:r>
            <a:r>
              <a:rPr lang="ru-RU" dirty="0" err="1"/>
              <a:t>гайд</a:t>
            </a:r>
            <a:r>
              <a:rPr lang="ru-RU" dirty="0"/>
              <a:t> 2024</a:t>
            </a:r>
          </a:p>
          <a:p>
            <a:r>
              <a:rPr lang="en-US" dirty="0"/>
              <a:t> </a:t>
            </a:r>
            <a:r>
              <a:rPr lang="en-US" dirty="0">
                <a:hlinkClick r:id="rId5"/>
              </a:rPr>
              <a:t>https://keylabs.ai/blog/maximizing-object-detection-yolov8-performance-tips/</a:t>
            </a:r>
            <a:r>
              <a:rPr lang="en-US" dirty="0"/>
              <a:t> </a:t>
            </a:r>
            <a:r>
              <a:rPr lang="en-US" b="1" dirty="0"/>
              <a:t>Maximizing Object Detection: YOLOv8 Performance Tips</a:t>
            </a:r>
          </a:p>
          <a:p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33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1" y="952500"/>
            <a:ext cx="12019280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925" lvl="2" indent="-285750">
              <a:lnSpc>
                <a:spcPct val="110000"/>
              </a:lnSpc>
              <a:spcBef>
                <a:spcPts val="300"/>
              </a:spcBef>
            </a:pPr>
            <a:r>
              <a:rPr lang="ru-RU" sz="2200" b="1" dirty="0">
                <a:solidFill>
                  <a:schemeClr val="bg1"/>
                </a:solidFill>
              </a:rPr>
              <a:t>Глобальное внимание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- </a:t>
            </a:r>
            <a:r>
              <a:rPr lang="ru-RU" sz="2200" dirty="0">
                <a:solidFill>
                  <a:schemeClr val="bg1"/>
                </a:solidFill>
              </a:rPr>
              <a:t>построение сложных зависимостей между признаками локальных участков изображения независимо от их взаимного расположения.    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Преимущества при </a:t>
            </a:r>
            <a:r>
              <a:rPr lang="ru-RU" sz="2200" b="1" dirty="0" err="1">
                <a:solidFill>
                  <a:schemeClr val="bg1"/>
                </a:solidFill>
              </a:rPr>
              <a:t>предобучении</a:t>
            </a:r>
            <a:r>
              <a:rPr lang="ru-RU" sz="2200" b="1" dirty="0">
                <a:solidFill>
                  <a:schemeClr val="bg1"/>
                </a:solidFill>
              </a:rPr>
              <a:t>/масштабировании - </a:t>
            </a:r>
            <a:r>
              <a:rPr lang="ru-RU" sz="2200" dirty="0" err="1">
                <a:solidFill>
                  <a:schemeClr val="bg1"/>
                </a:solidFill>
              </a:rPr>
              <a:t>Трансформеры</a:t>
            </a:r>
            <a:r>
              <a:rPr lang="ru-RU" sz="2200" dirty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Это дает возможность обучаться на больших наборах данных, таких как JFT-300M / </a:t>
            </a:r>
            <a:r>
              <a:rPr lang="en-US" sz="2200" dirty="0">
                <a:solidFill>
                  <a:schemeClr val="bg1"/>
                </a:solidFill>
              </a:rPr>
              <a:t>JFT-3B</a:t>
            </a:r>
            <a:r>
              <a:rPr lang="ru-RU" sz="2200" dirty="0">
                <a:solidFill>
                  <a:schemeClr val="bg1"/>
                </a:solidFill>
              </a:rPr>
              <a:t>. </a:t>
            </a:r>
          </a:p>
          <a:p>
            <a:pPr marL="1657350" lvl="3" indent="-285750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b="1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.    </a:t>
            </a:r>
          </a:p>
          <a:p>
            <a:pPr marL="1200150" lvl="2" indent="-285750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Self-supervised </a:t>
            </a:r>
            <a:r>
              <a:rPr lang="en-US" sz="1600" b="1" dirty="0" err="1">
                <a:solidFill>
                  <a:schemeClr val="bg1"/>
                </a:solidFill>
              </a:rPr>
              <a:t>pretraining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- </a:t>
            </a:r>
            <a:r>
              <a:rPr lang="ru-RU" sz="1600" dirty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1600" dirty="0" err="1">
                <a:solidFill>
                  <a:schemeClr val="bg1"/>
                </a:solidFill>
              </a:rPr>
              <a:t>предобучения</a:t>
            </a:r>
            <a:r>
              <a:rPr lang="ru-RU" sz="1600" dirty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657350" lvl="3" indent="-285750">
              <a:lnSpc>
                <a:spcPct val="110000"/>
              </a:lnSpc>
              <a:spcBef>
                <a:spcPts val="600"/>
              </a:spcBef>
            </a:pP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Мультимодальность</a:t>
            </a:r>
            <a:r>
              <a:rPr lang="ru-RU" sz="2200" dirty="0">
                <a:solidFill>
                  <a:schemeClr val="bg1"/>
                </a:solidFill>
              </a:rPr>
              <a:t> – </a:t>
            </a:r>
            <a:r>
              <a:rPr lang="ru-RU" sz="2200" dirty="0" err="1">
                <a:solidFill>
                  <a:schemeClr val="bg1"/>
                </a:solidFill>
              </a:rPr>
              <a:t>трансформеры</a:t>
            </a:r>
            <a:r>
              <a:rPr lang="ru-RU" sz="2200" dirty="0">
                <a:solidFill>
                  <a:schemeClr val="bg1"/>
                </a:solidFill>
              </a:rPr>
              <a:t> могут эффективно работать  с любыми модальностями вместе за счет своей универсальности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Параллелизация</a:t>
            </a:r>
            <a:r>
              <a:rPr lang="ru-RU" sz="2200" b="1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блок </a:t>
            </a:r>
            <a:r>
              <a:rPr lang="ru-RU" sz="2200" dirty="0" err="1">
                <a:solidFill>
                  <a:schemeClr val="bg1"/>
                </a:solidFill>
              </a:rPr>
              <a:t>трансформер</a:t>
            </a:r>
            <a:r>
              <a:rPr lang="ru-RU" sz="2200" dirty="0">
                <a:solidFill>
                  <a:schemeClr val="bg1"/>
                </a:solidFill>
              </a:rPr>
              <a:t> еще лучше адаптирован к структуре </a:t>
            </a:r>
            <a:r>
              <a:rPr lang="en-US" sz="2200" dirty="0" smtClean="0">
                <a:solidFill>
                  <a:schemeClr val="bg1"/>
                </a:solidFill>
              </a:rPr>
              <a:t>GPU/TPU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05378" y="6463784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</p:spTree>
    <p:extLst>
      <p:ext uri="{BB962C8B-B14F-4D97-AF65-F5344CB8AC3E}">
        <p14:creationId xmlns:p14="http://schemas.microsoft.com/office/powerpoint/2010/main" val="6098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В С</a:t>
            </a:r>
            <a:r>
              <a:rPr lang="en-US" sz="2000" dirty="0" smtClean="0">
                <a:solidFill>
                  <a:schemeClr val="bg1"/>
                </a:solidFill>
              </a:rPr>
              <a:t>NN </a:t>
            </a:r>
            <a:r>
              <a:rPr lang="ru-RU" sz="2000" dirty="0" smtClean="0">
                <a:solidFill>
                  <a:schemeClr val="bg1"/>
                </a:solidFill>
              </a:rPr>
              <a:t>о </a:t>
            </a:r>
            <a:r>
              <a:rPr lang="ru-RU" sz="2000" dirty="0">
                <a:solidFill>
                  <a:schemeClr val="bg1"/>
                </a:solidFill>
              </a:rPr>
              <a:t>мере углубления в сеть (с учётом </a:t>
            </a:r>
            <a:r>
              <a:rPr lang="ru-RU" sz="2000" dirty="0" err="1">
                <a:solidFill>
                  <a:schemeClr val="bg1"/>
                </a:solidFill>
              </a:rPr>
              <a:t>stride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pooling</a:t>
            </a:r>
            <a:r>
              <a:rPr lang="ru-RU" sz="2000" dirty="0">
                <a:solidFill>
                  <a:schemeClr val="bg1"/>
                </a:solidFill>
              </a:rPr>
              <a:t> и т.п.) рецептивное поле растёт локально и последовательно, часто линейно </a:t>
            </a:r>
            <a:r>
              <a:rPr lang="ru-RU" sz="2000" dirty="0" smtClean="0">
                <a:solidFill>
                  <a:schemeClr val="bg1"/>
                </a:solidFill>
              </a:rPr>
              <a:t>(в </a:t>
            </a:r>
            <a:r>
              <a:rPr lang="ru-RU" sz="2000" dirty="0">
                <a:solidFill>
                  <a:schemeClr val="bg1"/>
                </a:solidFill>
              </a:rPr>
              <a:t>зависимости от </a:t>
            </a:r>
            <a:r>
              <a:rPr lang="ru-RU" sz="2000" dirty="0" smtClean="0">
                <a:solidFill>
                  <a:schemeClr val="bg1"/>
                </a:solidFill>
              </a:rPr>
              <a:t>архитектуры). Ранние </a:t>
            </a:r>
            <a:r>
              <a:rPr lang="ru-RU" sz="2000" dirty="0">
                <a:solidFill>
                  <a:schemeClr val="bg1"/>
                </a:solidFill>
              </a:rPr>
              <a:t>слои CNN видят только локальную информацию — края, текстуры, простые паттерны.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100" b="1" i="1" dirty="0" smtClean="0">
                <a:solidFill>
                  <a:schemeClr val="bg1"/>
                </a:solidFill>
              </a:rPr>
              <a:t>VIT</a:t>
            </a:r>
            <a:r>
              <a:rPr lang="ru-RU" sz="2100" b="1" i="1" dirty="0" smtClean="0">
                <a:solidFill>
                  <a:schemeClr val="bg1"/>
                </a:solidFill>
              </a:rPr>
              <a:t> </a:t>
            </a:r>
            <a:r>
              <a:rPr lang="ru-RU" sz="2100" b="1" i="1" dirty="0">
                <a:solidFill>
                  <a:schemeClr val="bg1"/>
                </a:solidFill>
              </a:rPr>
              <a:t>отказывается от локальных свёрток</a:t>
            </a:r>
            <a:r>
              <a:rPr lang="ru-RU" sz="2100" i="1" dirty="0">
                <a:solidFill>
                  <a:schemeClr val="bg1"/>
                </a:solidFill>
              </a:rPr>
              <a:t> в пользу глобального </a:t>
            </a:r>
            <a:r>
              <a:rPr lang="ru-RU" sz="2100" i="1" dirty="0" err="1">
                <a:solidFill>
                  <a:schemeClr val="bg1"/>
                </a:solidFill>
              </a:rPr>
              <a:t>self-attention</a:t>
            </a:r>
            <a:r>
              <a:rPr lang="ru-RU" sz="2100" i="1" dirty="0">
                <a:solidFill>
                  <a:schemeClr val="bg1"/>
                </a:solidFill>
              </a:rPr>
              <a:t>, что позволяет модели напрямую моделировать зависимости между любыми частями изображения — и именно это стало ключом к новому скачку в производительности на крупных наборах данных.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1879" y="6488668"/>
            <a:ext cx="4511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https://theaisummer.com/vision-transformer/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visualizing-conv-filters-vs-v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" y="3008151"/>
            <a:ext cx="6075203" cy="280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171961" y="6488668"/>
            <a:ext cx="44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https://cs231n.github.io/understanding-cnn/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11340" y="5710118"/>
            <a:ext cx="6161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VIT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smtClean="0">
                <a:solidFill>
                  <a:schemeClr val="bg1"/>
                </a:solidFill>
              </a:rPr>
              <a:t>в первых слоях дает менее плавные </a:t>
            </a:r>
            <a:r>
              <a:rPr lang="ru-RU" i="1" dirty="0" err="1" smtClean="0">
                <a:solidFill>
                  <a:schemeClr val="bg1"/>
                </a:solidFill>
              </a:rPr>
              <a:t>фичи</a:t>
            </a:r>
            <a:r>
              <a:rPr lang="ru-RU" i="1" dirty="0" smtClean="0">
                <a:solidFill>
                  <a:schemeClr val="bg1"/>
                </a:solidFill>
              </a:rPr>
              <a:t>, но более разнообразные – хуже сходимость сети, но выше мощность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244905" y="5383574"/>
            <a:ext cx="5990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Ключевое свойство </a:t>
            </a:r>
            <a:r>
              <a:rPr lang="ru-RU" dirty="0" err="1" smtClean="0">
                <a:solidFill>
                  <a:schemeClr val="bg1"/>
                </a:solidFill>
              </a:rPr>
              <a:t>self-attention</a:t>
            </a:r>
            <a:r>
              <a:rPr lang="ru-RU" dirty="0" smtClean="0">
                <a:solidFill>
                  <a:schemeClr val="bg1"/>
                </a:solidFill>
              </a:rPr>
              <a:t> -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dirty="0" smtClean="0">
                <a:solidFill>
                  <a:schemeClr val="bg1"/>
                </a:solidFill>
              </a:rPr>
              <a:t>Любой </a:t>
            </a:r>
            <a:r>
              <a:rPr lang="ru-RU" dirty="0" err="1">
                <a:solidFill>
                  <a:schemeClr val="bg1"/>
                </a:solidFill>
              </a:rPr>
              <a:t>токен</a:t>
            </a:r>
            <a:r>
              <a:rPr lang="ru-RU" dirty="0">
                <a:solidFill>
                  <a:schemeClr val="bg1"/>
                </a:solidFill>
              </a:rPr>
              <a:t> может напрямую взаимодействовать с любым другим </a:t>
            </a:r>
            <a:r>
              <a:rPr lang="ru-RU" dirty="0" err="1">
                <a:solidFill>
                  <a:schemeClr val="bg1"/>
                </a:solidFill>
              </a:rPr>
              <a:t>токеном</a:t>
            </a:r>
            <a:r>
              <a:rPr lang="ru-RU" dirty="0">
                <a:solidFill>
                  <a:schemeClr val="bg1"/>
                </a:solidFill>
              </a:rPr>
              <a:t> уже в первом слое.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95275" y="72215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Для хорошо обученной </a:t>
            </a:r>
            <a:r>
              <a:rPr lang="en-US" dirty="0" smtClean="0"/>
              <a:t>CNN -</a:t>
            </a:r>
            <a:r>
              <a:rPr lang="ru-RU" dirty="0" smtClean="0"/>
              <a:t> </a:t>
            </a:r>
            <a:r>
              <a:rPr lang="ru-RU" dirty="0"/>
              <a:t>часто демонстрируют хорошие и плавные фильтры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-11340" y="789402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Обратите внимание, что веса первого уровня очень приятные и плавные, что указывает на хорошую конвергенцию сети. Элементы управления цветом и оттенками серого сгруппированы, поскольку </a:t>
            </a:r>
            <a:r>
              <a:rPr lang="ru-RU" dirty="0" err="1"/>
              <a:t>AlexNet</a:t>
            </a:r>
            <a:r>
              <a:rPr lang="ru-RU" dirty="0"/>
              <a:t> содержит два отдельных потока обработки, и очевидным следствием такой архитектуры является то, что один поток обрабатывает высокочастотные элементы управления в оттенках серого, а другой - низкочастотные цветовые элементы.” ~ Курс </a:t>
            </a:r>
            <a:r>
              <a:rPr lang="ru-RU" dirty="0" err="1"/>
              <a:t>Стэнфордского</a:t>
            </a:r>
            <a:r>
              <a:rPr lang="ru-RU" dirty="0"/>
              <a:t> университета по CS231: </a:t>
            </a:r>
            <a:r>
              <a:rPr lang="ru-RU" dirty="0" err="1"/>
              <a:t>Визуализаци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333375" y="105639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Таким образом, автор показал, что ранние представления слоев могут обладать схожими свойствами.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294278" y="3397418"/>
            <a:ext cx="5488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ystem-ui"/>
              </a:rPr>
              <a:t>рецептивное поле одного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токена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в первом слое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— это </a:t>
            </a:r>
            <a:r>
              <a:rPr lang="ru-RU" dirty="0" err="1" smtClean="0">
                <a:solidFill>
                  <a:schemeClr val="bg1"/>
                </a:solidFill>
                <a:latin typeface="system-ui"/>
              </a:rPr>
              <a:t>всеь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system-ui"/>
              </a:rPr>
              <a:t>патч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 изображения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1879" y="6488668"/>
            <a:ext cx="4511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https://theaisummer.com/vision-transformer/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171961" y="6488668"/>
            <a:ext cx="44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https://cs231n.github.io/understanding-cnn/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2" name="Picture 4" descr="vit-heads-mean-attention-distance-vs-conv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9" y="3370595"/>
            <a:ext cx="6896100" cy="260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95275" y="72215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Для хорошо обученной </a:t>
            </a:r>
            <a:r>
              <a:rPr lang="en-US" dirty="0" smtClean="0"/>
              <a:t>CNN -</a:t>
            </a:r>
            <a:r>
              <a:rPr lang="ru-RU" dirty="0" smtClean="0"/>
              <a:t> часто демонстрируют хорошие и плавные фильтры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11340" y="789402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Обратите внимание, что веса первого уровня очень приятные и плавные, что указывает на хорошую конвергенцию сети. Элементы управления цветом и оттенками серого сгруппированы, поскольку </a:t>
            </a:r>
            <a:r>
              <a:rPr lang="ru-RU" dirty="0" err="1"/>
              <a:t>AlexNet</a:t>
            </a:r>
            <a:r>
              <a:rPr lang="ru-RU" dirty="0"/>
              <a:t> содержит два отдельных потока обработки, и очевидным следствием такой архитектуры является то, что один поток обрабатывает высокочастотные элементы управления в оттенках серого, а другой - низкочастотные цветовые элементы.” ~ Курс </a:t>
            </a:r>
            <a:r>
              <a:rPr lang="ru-RU" dirty="0" err="1"/>
              <a:t>Стэнфордского</a:t>
            </a:r>
            <a:r>
              <a:rPr lang="ru-RU" dirty="0"/>
              <a:t> университета по CS231: </a:t>
            </a:r>
            <a:r>
              <a:rPr lang="ru-RU" dirty="0" err="1"/>
              <a:t>Визуализаци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333375" y="105639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Таким образом, автор показал, что ранние представления слоев могут обладать схожими свойствами.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2719" y="860242"/>
            <a:ext cx="112858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ystem-ui"/>
              </a:rPr>
              <a:t>В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: максимальное «рецептивное поле» достигается мгновенно — каждый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токен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уже в первом слое теоретически «видит» все другие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токены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.</a:t>
            </a:r>
          </a:p>
          <a:p>
            <a:r>
              <a:rPr lang="ru-RU" dirty="0">
                <a:solidFill>
                  <a:schemeClr val="bg1"/>
                </a:solidFill>
              </a:rPr>
              <a:t>Однако </a:t>
            </a:r>
            <a:r>
              <a:rPr lang="ru-RU" dirty="0" smtClean="0">
                <a:solidFill>
                  <a:schemeClr val="bg1"/>
                </a:solidFill>
              </a:rPr>
              <a:t>Не </a:t>
            </a:r>
            <a:r>
              <a:rPr lang="ru-RU" dirty="0">
                <a:solidFill>
                  <a:schemeClr val="bg1"/>
                </a:solidFill>
              </a:rPr>
              <a:t>все </a:t>
            </a:r>
            <a:r>
              <a:rPr lang="ru-RU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heads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ViT</a:t>
            </a:r>
            <a:r>
              <a:rPr lang="ru-RU" dirty="0">
                <a:solidFill>
                  <a:schemeClr val="bg1"/>
                </a:solidFill>
              </a:rPr>
              <a:t> действительно используют глобальную информацию. Некоторые </a:t>
            </a:r>
            <a:r>
              <a:rPr lang="ru-RU" dirty="0" err="1">
                <a:solidFill>
                  <a:schemeClr val="bg1"/>
                </a:solidFill>
              </a:rPr>
              <a:t>heads</a:t>
            </a:r>
            <a:r>
              <a:rPr lang="ru-RU" dirty="0">
                <a:solidFill>
                  <a:schemeClr val="bg1"/>
                </a:solidFill>
              </a:rPr>
              <a:t> учатся локально — например, обращая внимание только на ближайшие </a:t>
            </a:r>
            <a:r>
              <a:rPr lang="ru-RU" dirty="0" err="1">
                <a:solidFill>
                  <a:schemeClr val="bg1"/>
                </a:solidFill>
              </a:rPr>
              <a:t>патчи</a:t>
            </a:r>
            <a:r>
              <a:rPr lang="ru-RU" dirty="0">
                <a:solidFill>
                  <a:schemeClr val="bg1"/>
                </a:solidFill>
              </a:rPr>
              <a:t>. Это особенно заметно в ранних слоях.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ystem-ui"/>
              </a:rPr>
              <a:t>Некоторые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heads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имеют малую «дистанцию внимания» → ведут себя как локальные фильтры.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ystem-ui"/>
              </a:rPr>
              <a:t>Другие — глобальные, охватывая всё изображение даже в первом слое.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ystem-ui"/>
              </a:rPr>
              <a:t>Таким образом,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гибко сочетает локальные и глобальные взаимодействия с самого начала, в отличие от CNN, где глобальный контекст появляется только глубоко в сети.</a:t>
            </a:r>
          </a:p>
          <a:p>
            <a:pPr>
              <a:buFont typeface="Arial" panose="020B0604020202020204" pitchFamily="34" charset="0"/>
              <a:buChar char="•"/>
            </a:pPr>
            <a:endParaRPr lang="ru-RU" b="0" i="0" dirty="0">
              <a:solidFill>
                <a:schemeClr val="bg1"/>
              </a:solidFill>
              <a:effectLst/>
              <a:latin typeface="system-ui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19188" y="5973083"/>
            <a:ext cx="10544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ystem-ui"/>
              </a:rPr>
              <a:t>«Рецептивное поле» в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— это не фиксированная область, а гибкий, обучаемый механизм внимания, который может быть как локальным, так и глобальным — даже в первом слое.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580604" y="4026588"/>
            <a:ext cx="3982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является 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6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66812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dirty="0">
                <a:solidFill>
                  <a:schemeClr val="bg1"/>
                </a:solidFill>
              </a:rPr>
              <a:t>Недостатки архитектур-трансформеров: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bg1"/>
                </a:solidFill>
              </a:rPr>
              <a:t>для эффективного обучения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необходимы большие объемы данных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Иначе модель склонна к переобучению.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Вычислительные ресурсы</a:t>
            </a:r>
            <a:r>
              <a:rPr lang="ru-RU" sz="2000" dirty="0">
                <a:solidFill>
                  <a:schemeClr val="bg1"/>
                </a:solidFill>
              </a:rPr>
              <a:t>: </a:t>
            </a:r>
            <a:r>
              <a:rPr lang="ru-RU" sz="2000" dirty="0" err="1">
                <a:solidFill>
                  <a:schemeClr val="bg1"/>
                </a:solidFill>
              </a:rPr>
              <a:t>Трансформеры</a:t>
            </a:r>
            <a:r>
              <a:rPr lang="ru-RU" sz="2000" dirty="0">
                <a:solidFill>
                  <a:schemeClr val="bg1"/>
                </a:solidFill>
              </a:rPr>
              <a:t> имеют куда больше параметров чем </a:t>
            </a:r>
            <a:r>
              <a:rPr lang="en-US" sz="2000" dirty="0">
                <a:solidFill>
                  <a:schemeClr val="bg1"/>
                </a:solidFill>
              </a:rPr>
              <a:t>CNN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/>
                </a:solidFill>
              </a:rPr>
              <a:t>VIT </a:t>
            </a:r>
            <a:r>
              <a:rPr lang="ru-RU" sz="2000" b="1" dirty="0">
                <a:solidFill>
                  <a:schemeClr val="bg1"/>
                </a:solidFill>
              </a:rPr>
              <a:t> не имеет интуиции для изображений</a:t>
            </a:r>
            <a:r>
              <a:rPr lang="ru-RU" sz="2000" dirty="0">
                <a:solidFill>
                  <a:schemeClr val="bg1"/>
                </a:solidFill>
              </a:rPr>
              <a:t>. Используют гибриды.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39898" y="613267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4458" y="5855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является 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640468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963248" y="5211842"/>
            <a:ext cx="7353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Work Sans"/>
              </a:rPr>
              <a:t>it is better to fine-tune at higher resolutions than pre-training.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34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2986</Words>
  <Application>Microsoft Office PowerPoint</Application>
  <PresentationFormat>Широкоэкранный</PresentationFormat>
  <Paragraphs>488</Paragraphs>
  <Slides>56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56</vt:i4>
      </vt:variant>
    </vt:vector>
  </HeadingPairs>
  <TitlesOfParts>
    <vt:vector size="71" baseType="lpstr">
      <vt:lpstr>-apple-system</vt:lpstr>
      <vt:lpstr>Arial</vt:lpstr>
      <vt:lpstr>Calibri</vt:lpstr>
      <vt:lpstr>Calibri Light</vt:lpstr>
      <vt:lpstr>Cambria Math</vt:lpstr>
      <vt:lpstr>Courier New</vt:lpstr>
      <vt:lpstr>Inter</vt:lpstr>
      <vt:lpstr>Menlo</vt:lpstr>
      <vt:lpstr>SFMono-Regular</vt:lpstr>
      <vt:lpstr>source-serif-pro</vt:lpstr>
      <vt:lpstr>system-ui</vt:lpstr>
      <vt:lpstr>Work Sans</vt:lpstr>
      <vt:lpstr>Тема Office</vt:lpstr>
      <vt:lpstr>1_Тема Office</vt:lpstr>
      <vt:lpstr>2_Тема Office</vt:lpstr>
      <vt:lpstr>Презентация PowerPoint</vt:lpstr>
      <vt:lpstr>Ограничения сверточных сетей</vt:lpstr>
      <vt:lpstr>Ограничения сверточных сетей</vt:lpstr>
      <vt:lpstr>Visual Transformer (VIT)</vt:lpstr>
      <vt:lpstr>Архитектуры трансформеры - VIT</vt:lpstr>
      <vt:lpstr>Достоинства трансформеров</vt:lpstr>
      <vt:lpstr>Достоинства трансформеров</vt:lpstr>
      <vt:lpstr>Достоинства трансформеров</vt:lpstr>
      <vt:lpstr>Достоинства трансформеров</vt:lpstr>
      <vt:lpstr>VIT. STEAM</vt:lpstr>
      <vt:lpstr>VIT. Векторизация патча</vt:lpstr>
      <vt:lpstr>VIT. Векторизация патча</vt:lpstr>
      <vt:lpstr>VIT. Positional Encoding</vt:lpstr>
      <vt:lpstr>VIT. Positional Encoding</vt:lpstr>
      <vt:lpstr>VIT. CLS token</vt:lpstr>
      <vt:lpstr>VIT. STEAM</vt:lpstr>
      <vt:lpstr>VIT. Transformer blocks</vt:lpstr>
      <vt:lpstr>VIT. MultiHeadAttention</vt:lpstr>
      <vt:lpstr>VIT. Attention</vt:lpstr>
      <vt:lpstr>VIT. MultiHeadAttention</vt:lpstr>
      <vt:lpstr>VIT. Head part</vt:lpstr>
      <vt:lpstr>VIT. LayerNorm</vt:lpstr>
      <vt:lpstr>VIT. LayerNorm</vt:lpstr>
      <vt:lpstr>VIT. GMLP</vt:lpstr>
      <vt:lpstr>VIT. MOE</vt:lpstr>
      <vt:lpstr>Трансформеры, полно-связные или сверточные сети</vt:lpstr>
      <vt:lpstr>Трансформеры, полно-связные или сверточные сети - Миксеры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ConvNext</vt:lpstr>
      <vt:lpstr>ConvNext</vt:lpstr>
      <vt:lpstr>MOBILE VIT</vt:lpstr>
      <vt:lpstr>MOBILE VIT</vt:lpstr>
      <vt:lpstr>SWIN 2 Transformer</vt:lpstr>
      <vt:lpstr>SWIN 2 Transformer</vt:lpstr>
      <vt:lpstr>SWIN 2 Transformer</vt:lpstr>
      <vt:lpstr>DeiT Transformer</vt:lpstr>
      <vt:lpstr>DeiT Transformer</vt:lpstr>
      <vt:lpstr>ConvNext</vt:lpstr>
      <vt:lpstr>XCiT</vt:lpstr>
      <vt:lpstr>ViT-Lite.  </vt:lpstr>
      <vt:lpstr>ViT-Lite.  </vt:lpstr>
      <vt:lpstr>C Better Vision Transformer via Token Pooling and Attention Sharing  ut</vt:lpstr>
      <vt:lpstr>VOLO (Vision Outlooker for Visual Recognition) </vt:lpstr>
      <vt:lpstr>Презентация PowerPoint</vt:lpstr>
      <vt:lpstr>Трансформеры, полно-связные или сверточные сети</vt:lpstr>
      <vt:lpstr>Трансформеры, полно-связные или сверточные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155</cp:revision>
  <dcterms:created xsi:type="dcterms:W3CDTF">2021-12-17T14:01:26Z</dcterms:created>
  <dcterms:modified xsi:type="dcterms:W3CDTF">2025-11-18T05:18:55Z</dcterms:modified>
</cp:coreProperties>
</file>